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1"/>
  </p:sldMasterIdLst>
  <p:notesMasterIdLst>
    <p:notesMasterId r:id="rId46"/>
  </p:notesMasterIdLst>
  <p:handoutMasterIdLst>
    <p:handoutMasterId r:id="rId47"/>
  </p:handoutMasterIdLst>
  <p:sldIdLst>
    <p:sldId id="256" r:id="rId2"/>
    <p:sldId id="257" r:id="rId3"/>
    <p:sldId id="286" r:id="rId4"/>
    <p:sldId id="303" r:id="rId5"/>
    <p:sldId id="343" r:id="rId6"/>
    <p:sldId id="359" r:id="rId7"/>
    <p:sldId id="339" r:id="rId8"/>
    <p:sldId id="340" r:id="rId9"/>
    <p:sldId id="341" r:id="rId10"/>
    <p:sldId id="362" r:id="rId11"/>
    <p:sldId id="363" r:id="rId12"/>
    <p:sldId id="323" r:id="rId13"/>
    <p:sldId id="379" r:id="rId14"/>
    <p:sldId id="364" r:id="rId15"/>
    <p:sldId id="353" r:id="rId16"/>
    <p:sldId id="358" r:id="rId17"/>
    <p:sldId id="365" r:id="rId18"/>
    <p:sldId id="366" r:id="rId19"/>
    <p:sldId id="367" r:id="rId20"/>
    <p:sldId id="369" r:id="rId21"/>
    <p:sldId id="329" r:id="rId22"/>
    <p:sldId id="386" r:id="rId23"/>
    <p:sldId id="370" r:id="rId24"/>
    <p:sldId id="371" r:id="rId25"/>
    <p:sldId id="372" r:id="rId26"/>
    <p:sldId id="373" r:id="rId27"/>
    <p:sldId id="331" r:id="rId28"/>
    <p:sldId id="380" r:id="rId29"/>
    <p:sldId id="374" r:id="rId30"/>
    <p:sldId id="356" r:id="rId31"/>
    <p:sldId id="382" r:id="rId32"/>
    <p:sldId id="384" r:id="rId33"/>
    <p:sldId id="389" r:id="rId34"/>
    <p:sldId id="387" r:id="rId35"/>
    <p:sldId id="388" r:id="rId36"/>
    <p:sldId id="383" r:id="rId37"/>
    <p:sldId id="375" r:id="rId38"/>
    <p:sldId id="347" r:id="rId39"/>
    <p:sldId id="376" r:id="rId40"/>
    <p:sldId id="377" r:id="rId41"/>
    <p:sldId id="378" r:id="rId42"/>
    <p:sldId id="333" r:id="rId43"/>
    <p:sldId id="390" r:id="rId44"/>
    <p:sldId id="36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867" userDrawn="1">
          <p15:clr>
            <a:srgbClr val="A4A3A4"/>
          </p15:clr>
        </p15:guide>
        <p15:guide id="4" orient="horz" pos="2251" userDrawn="1">
          <p15:clr>
            <a:srgbClr val="A4A3A4"/>
          </p15:clr>
        </p15:guide>
        <p15:guide id="5" orient="horz" pos="73" userDrawn="1">
          <p15:clr>
            <a:srgbClr val="A4A3A4"/>
          </p15:clr>
        </p15:guide>
        <p15:guide id="6" orient="horz" pos="3589" userDrawn="1">
          <p15:clr>
            <a:srgbClr val="A4A3A4"/>
          </p15:clr>
        </p15:guide>
        <p15:guide id="7" orient="horz" pos="2842" userDrawn="1">
          <p15:clr>
            <a:srgbClr val="A4A3A4"/>
          </p15:clr>
        </p15:guide>
        <p15:guide id="8" orient="horz" pos="1729" userDrawn="1">
          <p15:clr>
            <a:srgbClr val="A4A3A4"/>
          </p15:clr>
        </p15:guide>
        <p15:guide id="9" pos="5133" userDrawn="1">
          <p15:clr>
            <a:srgbClr val="A4A3A4"/>
          </p15:clr>
        </p15:guide>
        <p15:guide id="10" pos="370" userDrawn="1">
          <p15:clr>
            <a:srgbClr val="A4A3A4"/>
          </p15:clr>
        </p15:guide>
        <p15:guide id="11" pos="143" userDrawn="1">
          <p15:clr>
            <a:srgbClr val="A4A3A4"/>
          </p15:clr>
        </p15:guide>
        <p15:guide id="12" orient="horz" pos="119" userDrawn="1">
          <p15:clr>
            <a:srgbClr val="A4A3A4"/>
          </p15:clr>
        </p15:guide>
        <p15:guide id="13" orient="horz" pos="2228" userDrawn="1">
          <p15:clr>
            <a:srgbClr val="A4A3A4"/>
          </p15:clr>
        </p15:guide>
        <p15:guide id="14" orient="horz" pos="2659" userDrawn="1">
          <p15:clr>
            <a:srgbClr val="A4A3A4"/>
          </p15:clr>
        </p15:guide>
        <p15:guide id="15" orient="horz" pos="2818" userDrawn="1">
          <p15:clr>
            <a:srgbClr val="A4A3A4"/>
          </p15:clr>
        </p15:guide>
        <p15:guide id="16" orient="horz" pos="1638" userDrawn="1">
          <p15:clr>
            <a:srgbClr val="A4A3A4"/>
          </p15:clr>
        </p15:guide>
        <p15:guide id="17" pos="432" userDrawn="1">
          <p15:clr>
            <a:srgbClr val="A4A3A4"/>
          </p15:clr>
        </p15:guide>
        <p15:guide id="18" pos="5080" userDrawn="1">
          <p15:clr>
            <a:srgbClr val="A4A3A4"/>
          </p15:clr>
        </p15:guide>
        <p15:guide id="19" pos="751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us" initials="N" lastIdx="10" clrIdx="0"/>
  <p:cmAuthor id="2" name="Menzel, Marita" initials="MM" lastIdx="9" clrIdx="1">
    <p:extLst>
      <p:ext uri="{19B8F6BF-5375-455C-9EA6-DF929625EA0E}">
        <p15:presenceInfo xmlns:p15="http://schemas.microsoft.com/office/powerpoint/2012/main" userId="S-1-5-21-1416266714-1988118086-1601837771-3269" providerId="AD"/>
      </p:ext>
    </p:extLst>
  </p:cmAuthor>
  <p:cmAuthor id="3" name="Marita Menzel" initials="MM" lastIdx="2" clrIdx="2"/>
  <p:cmAuthor id="4" name="Microsoft Office User" initials="MOU" lastIdx="2"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75D"/>
    <a:srgbClr val="A5A6A5"/>
    <a:srgbClr val="9DB9C4"/>
    <a:srgbClr val="8CAFA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8290" autoAdjust="0"/>
  </p:normalViewPr>
  <p:slideViewPr>
    <p:cSldViewPr snapToGrid="0" showGuides="1">
      <p:cViewPr varScale="1">
        <p:scale>
          <a:sx n="171" d="100"/>
          <a:sy n="171" d="100"/>
        </p:scale>
        <p:origin x="2152" y="176"/>
      </p:cViewPr>
      <p:guideLst>
        <p:guide orient="horz" pos="2160"/>
        <p:guide pos="3840"/>
        <p:guide orient="horz" pos="867"/>
        <p:guide orient="horz" pos="2251"/>
        <p:guide orient="horz" pos="73"/>
        <p:guide orient="horz" pos="3589"/>
        <p:guide orient="horz" pos="2842"/>
        <p:guide orient="horz" pos="1729"/>
        <p:guide pos="5133"/>
        <p:guide pos="370"/>
        <p:guide pos="143"/>
        <p:guide orient="horz" pos="119"/>
        <p:guide orient="horz" pos="2228"/>
        <p:guide orient="horz" pos="2659"/>
        <p:guide orient="horz" pos="2818"/>
        <p:guide orient="horz" pos="1638"/>
        <p:guide pos="432"/>
        <p:guide pos="5080"/>
        <p:guide pos="7514"/>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17" d="100"/>
          <a:sy n="117" d="100"/>
        </p:scale>
        <p:origin x="357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31C068-BC06-4B43-BD32-5D27AF894041}" type="datetimeFigureOut">
              <a:rPr lang="en-US" smtClean="0"/>
              <a:pPr/>
              <a:t>4/27/20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76B1EE-7210-4B30-AE9F-0F8810ADE5F9}" type="slidenum">
              <a:rPr lang="en-US" smtClean="0"/>
              <a:pPr/>
              <a:t>‹Nr.›</a:t>
            </a:fld>
            <a:endParaRPr lang="en-US"/>
          </a:p>
        </p:txBody>
      </p:sp>
    </p:spTree>
    <p:extLst>
      <p:ext uri="{BB962C8B-B14F-4D97-AF65-F5344CB8AC3E}">
        <p14:creationId xmlns:p14="http://schemas.microsoft.com/office/powerpoint/2010/main" val="427740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C4E33-978D-47E6-8096-DEDA8B66B8FD}" type="datetimeFigureOut">
              <a:rPr lang="de-DE" smtClean="0"/>
              <a:pPr/>
              <a:t>27.04.20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73AED-C50C-4259-860C-200724DC01F6}" type="slidenum">
              <a:rPr lang="de-DE" smtClean="0"/>
              <a:pPr/>
              <a:t>‹Nr.›</a:t>
            </a:fld>
            <a:endParaRPr lang="de-DE"/>
          </a:p>
        </p:txBody>
      </p:sp>
    </p:spTree>
    <p:extLst>
      <p:ext uri="{BB962C8B-B14F-4D97-AF65-F5344CB8AC3E}">
        <p14:creationId xmlns:p14="http://schemas.microsoft.com/office/powerpoint/2010/main" val="29061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a:t>
            </a:fld>
            <a:endParaRPr lang="de-DE"/>
          </a:p>
        </p:txBody>
      </p:sp>
    </p:spTree>
    <p:extLst>
      <p:ext uri="{BB962C8B-B14F-4D97-AF65-F5344CB8AC3E}">
        <p14:creationId xmlns:p14="http://schemas.microsoft.com/office/powerpoint/2010/main" val="161373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13</a:t>
            </a:fld>
            <a:endParaRPr lang="de-DE"/>
          </a:p>
        </p:txBody>
      </p:sp>
    </p:spTree>
    <p:extLst>
      <p:ext uri="{BB962C8B-B14F-4D97-AF65-F5344CB8AC3E}">
        <p14:creationId xmlns:p14="http://schemas.microsoft.com/office/powerpoint/2010/main" val="211738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16</a:t>
            </a:fld>
            <a:endParaRPr lang="de-DE"/>
          </a:p>
        </p:txBody>
      </p:sp>
    </p:spTree>
    <p:extLst>
      <p:ext uri="{BB962C8B-B14F-4D97-AF65-F5344CB8AC3E}">
        <p14:creationId xmlns:p14="http://schemas.microsoft.com/office/powerpoint/2010/main" val="112075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B70F20"/>
                </a:solidFill>
                <a:latin typeface="Arial" charset="0"/>
                <a:cs typeface="Arial" charset="0"/>
              </a:rPr>
              <a:t>Einfach mal kurz die Augen schließen und sich so ein paar Sekunden durch den Straßenverkehr bewegen. Auf diese Idee würde man doch nicht im Traum kommen, oder?</a:t>
            </a:r>
          </a:p>
          <a:p>
            <a:pPr>
              <a:spcBef>
                <a:spcPct val="20000"/>
              </a:spcBef>
            </a:pPr>
            <a:r>
              <a:rPr lang="de-DE" sz="1200" dirty="0">
                <a:solidFill>
                  <a:schemeClr val="tx1">
                    <a:lumMod val="75000"/>
                    <a:lumOff val="25000"/>
                  </a:schemeClr>
                </a:solidFill>
                <a:latin typeface="Arial" charset="0"/>
                <a:cs typeface="Arial" charset="0"/>
              </a:rPr>
              <a:t>Und dennoch. Durch die unterschiedlichsten Faktoren und Einflüsse werden wir abgelenkt und sind oft für mehrere Sekunden unaufmerksam. Besonders schlimm ist das natürlich am Steuer eines Fahrzeugs. Aber auch als Fußgänger begibt man sich dadurch ungeahnt in Lebensgefahr. </a:t>
            </a:r>
          </a:p>
          <a:p>
            <a:pPr>
              <a:spcBef>
                <a:spcPct val="20000"/>
              </a:spcBef>
            </a:pPr>
            <a:r>
              <a:rPr lang="de-DE" sz="1200" dirty="0">
                <a:solidFill>
                  <a:schemeClr val="tx1">
                    <a:lumMod val="75000"/>
                    <a:lumOff val="25000"/>
                  </a:schemeClr>
                </a:solidFill>
                <a:latin typeface="Arial" charset="0"/>
                <a:cs typeface="Arial" charset="0"/>
              </a:rPr>
              <a:t>Der Griff zum klingelnden Handy, das Hören lauter Musik, das Schreiben einer SMS, das Bedienen des Navi, das Hören eines interessanten Radioberichts… Man könnte diese Liste weiter fortsetzen. Letztendlich sind es alles gefährliche Selbstverständlichkeiten, die uns und andere in Gefahr bringen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17</a:t>
            </a:fld>
            <a:endParaRPr lang="de-DE"/>
          </a:p>
        </p:txBody>
      </p:sp>
    </p:spTree>
    <p:extLst>
      <p:ext uri="{BB962C8B-B14F-4D97-AF65-F5344CB8AC3E}">
        <p14:creationId xmlns:p14="http://schemas.microsoft.com/office/powerpoint/2010/main" val="121917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18</a:t>
            </a:fld>
            <a:endParaRPr lang="de-DE"/>
          </a:p>
        </p:txBody>
      </p:sp>
    </p:spTree>
    <p:extLst>
      <p:ext uri="{BB962C8B-B14F-4D97-AF65-F5344CB8AC3E}">
        <p14:creationId xmlns:p14="http://schemas.microsoft.com/office/powerpoint/2010/main" val="102405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19</a:t>
            </a:fld>
            <a:endParaRPr lang="de-DE"/>
          </a:p>
        </p:txBody>
      </p:sp>
    </p:spTree>
    <p:extLst>
      <p:ext uri="{BB962C8B-B14F-4D97-AF65-F5344CB8AC3E}">
        <p14:creationId xmlns:p14="http://schemas.microsoft.com/office/powerpoint/2010/main" val="3585524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Arial" charset="0"/>
              <a:cs typeface="Arial"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20</a:t>
            </a:fld>
            <a:endParaRPr lang="de-DE"/>
          </a:p>
        </p:txBody>
      </p:sp>
    </p:spTree>
    <p:extLst>
      <p:ext uri="{BB962C8B-B14F-4D97-AF65-F5344CB8AC3E}">
        <p14:creationId xmlns:p14="http://schemas.microsoft.com/office/powerpoint/2010/main" val="589246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21</a:t>
            </a:fld>
            <a:endParaRPr lang="de-DE"/>
          </a:p>
        </p:txBody>
      </p:sp>
    </p:spTree>
    <p:extLst>
      <p:ext uri="{BB962C8B-B14F-4D97-AF65-F5344CB8AC3E}">
        <p14:creationId xmlns:p14="http://schemas.microsoft.com/office/powerpoint/2010/main" val="2587927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22</a:t>
            </a:fld>
            <a:endParaRPr lang="de-DE"/>
          </a:p>
        </p:txBody>
      </p:sp>
    </p:spTree>
    <p:extLst>
      <p:ext uri="{BB962C8B-B14F-4D97-AF65-F5344CB8AC3E}">
        <p14:creationId xmlns:p14="http://schemas.microsoft.com/office/powerpoint/2010/main" val="276288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25</a:t>
            </a:fld>
            <a:endParaRPr lang="de-DE"/>
          </a:p>
        </p:txBody>
      </p:sp>
    </p:spTree>
    <p:extLst>
      <p:ext uri="{BB962C8B-B14F-4D97-AF65-F5344CB8AC3E}">
        <p14:creationId xmlns:p14="http://schemas.microsoft.com/office/powerpoint/2010/main" val="572015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26</a:t>
            </a:fld>
            <a:endParaRPr lang="de-DE"/>
          </a:p>
        </p:txBody>
      </p:sp>
    </p:spTree>
    <p:extLst>
      <p:ext uri="{BB962C8B-B14F-4D97-AF65-F5344CB8AC3E}">
        <p14:creationId xmlns:p14="http://schemas.microsoft.com/office/powerpoint/2010/main" val="277191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kern="1200" dirty="0">
                <a:solidFill>
                  <a:schemeClr val="tx1"/>
                </a:solidFill>
                <a:effectLst/>
                <a:latin typeface="Arial" panose="020B0604020202020204" pitchFamily="34" charset="0"/>
                <a:ea typeface="+mn-ea"/>
                <a:cs typeface="Arial" panose="020B0604020202020204" pitchFamily="34" charset="0"/>
              </a:rPr>
              <a:t>Nach § 1 Straßenverkehrsunfallstatistikgesetz werden in der Bundesstatistik nur Unfälle erfasst, die infolge des Fahrverkehrs entstanden sind.</a:t>
            </a:r>
            <a:r>
              <a:rPr lang="de-DE" sz="1400" kern="1200" baseline="0" dirty="0">
                <a:solidFill>
                  <a:schemeClr val="tx1"/>
                </a:solidFill>
                <a:effectLst/>
                <a:latin typeface="Arial" panose="020B0604020202020204" pitchFamily="34" charset="0"/>
                <a:ea typeface="+mn-ea"/>
                <a:cs typeface="Arial" panose="020B0604020202020204" pitchFamily="34" charset="0"/>
              </a:rPr>
              <a:t> </a:t>
            </a:r>
            <a:r>
              <a:rPr lang="de-DE" sz="1400" kern="1200" dirty="0">
                <a:solidFill>
                  <a:schemeClr val="tx1"/>
                </a:solidFill>
                <a:effectLst/>
                <a:latin typeface="Arial" panose="020B0604020202020204" pitchFamily="34" charset="0"/>
                <a:ea typeface="+mn-ea"/>
                <a:cs typeface="Arial" panose="020B0604020202020204" pitchFamily="34" charset="0"/>
              </a:rPr>
              <a:t>Unfälle, an denen nur Menschen beteiligt sind, die zu Fuß unterwegs waren, werden</a:t>
            </a:r>
            <a:r>
              <a:rPr lang="de-DE" sz="1400" kern="1200" baseline="0" dirty="0">
                <a:solidFill>
                  <a:schemeClr val="tx1"/>
                </a:solidFill>
                <a:effectLst/>
                <a:latin typeface="Arial" panose="020B0604020202020204" pitchFamily="34" charset="0"/>
                <a:ea typeface="+mn-ea"/>
                <a:cs typeface="Arial" panose="020B0604020202020204" pitchFamily="34" charset="0"/>
              </a:rPr>
              <a:t> also in</a:t>
            </a:r>
            <a:r>
              <a:rPr lang="de-DE" sz="1400" kern="1200" dirty="0">
                <a:solidFill>
                  <a:schemeClr val="tx1"/>
                </a:solidFill>
                <a:effectLst/>
                <a:latin typeface="Arial" panose="020B0604020202020204" pitchFamily="34" charset="0"/>
                <a:ea typeface="+mn-ea"/>
                <a:cs typeface="Arial" panose="020B0604020202020204" pitchFamily="34" charset="0"/>
              </a:rPr>
              <a:t> dieser Statistik nicht erhoben. Dennoch geschehen selbstverständlich Alleinunfälle</a:t>
            </a:r>
            <a:r>
              <a:rPr lang="de-DE" sz="1400" kern="1200" baseline="0" dirty="0">
                <a:solidFill>
                  <a:schemeClr val="tx1"/>
                </a:solidFill>
                <a:effectLst/>
                <a:latin typeface="Arial" panose="020B0604020202020204" pitchFamily="34" charset="0"/>
                <a:ea typeface="+mn-ea"/>
                <a:cs typeface="Arial" panose="020B0604020202020204" pitchFamily="34" charset="0"/>
              </a:rPr>
              <a:t> im Fußverkehr. Auch diese sehen wir uns heute genauer an.</a:t>
            </a:r>
            <a:endParaRPr lang="de-DE"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a:t>
            </a:fld>
            <a:endParaRPr lang="de-DE"/>
          </a:p>
        </p:txBody>
      </p:sp>
    </p:spTree>
    <p:extLst>
      <p:ext uri="{BB962C8B-B14F-4D97-AF65-F5344CB8AC3E}">
        <p14:creationId xmlns:p14="http://schemas.microsoft.com/office/powerpoint/2010/main" val="2087214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9273AED-C50C-4259-860C-200724DC01F6}" type="slidenum">
              <a:rPr lang="de-DE" smtClean="0"/>
              <a:pPr/>
              <a:t>27</a:t>
            </a:fld>
            <a:endParaRPr lang="de-DE"/>
          </a:p>
        </p:txBody>
      </p:sp>
    </p:spTree>
    <p:extLst>
      <p:ext uri="{BB962C8B-B14F-4D97-AF65-F5344CB8AC3E}">
        <p14:creationId xmlns:p14="http://schemas.microsoft.com/office/powerpoint/2010/main" val="3384787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9273AED-C50C-4259-860C-200724DC01F6}" type="slidenum">
              <a:rPr lang="de-DE" smtClean="0"/>
              <a:pPr/>
              <a:t>28</a:t>
            </a:fld>
            <a:endParaRPr lang="de-DE"/>
          </a:p>
        </p:txBody>
      </p:sp>
    </p:spTree>
    <p:extLst>
      <p:ext uri="{BB962C8B-B14F-4D97-AF65-F5344CB8AC3E}">
        <p14:creationId xmlns:p14="http://schemas.microsoft.com/office/powerpoint/2010/main" val="244302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42</a:t>
            </a:fld>
            <a:endParaRPr lang="de-DE"/>
          </a:p>
        </p:txBody>
      </p:sp>
    </p:spTree>
    <p:extLst>
      <p:ext uri="{BB962C8B-B14F-4D97-AF65-F5344CB8AC3E}">
        <p14:creationId xmlns:p14="http://schemas.microsoft.com/office/powerpoint/2010/main" val="1257233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43</a:t>
            </a:fld>
            <a:endParaRPr lang="de-DE"/>
          </a:p>
        </p:txBody>
      </p:sp>
    </p:spTree>
    <p:extLst>
      <p:ext uri="{BB962C8B-B14F-4D97-AF65-F5344CB8AC3E}">
        <p14:creationId xmlns:p14="http://schemas.microsoft.com/office/powerpoint/2010/main" val="1869284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44</a:t>
            </a:fld>
            <a:endParaRPr lang="de-DE"/>
          </a:p>
        </p:txBody>
      </p:sp>
    </p:spTree>
    <p:extLst>
      <p:ext uri="{BB962C8B-B14F-4D97-AF65-F5344CB8AC3E}">
        <p14:creationId xmlns:p14="http://schemas.microsoft.com/office/powerpoint/2010/main" val="209590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a:t>
            </a:fld>
            <a:endParaRPr lang="de-DE"/>
          </a:p>
        </p:txBody>
      </p:sp>
    </p:spTree>
    <p:extLst>
      <p:ext uri="{BB962C8B-B14F-4D97-AF65-F5344CB8AC3E}">
        <p14:creationId xmlns:p14="http://schemas.microsoft.com/office/powerpoint/2010/main" val="1290747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7</a:t>
            </a:fld>
            <a:endParaRPr lang="de-DE"/>
          </a:p>
        </p:txBody>
      </p:sp>
    </p:spTree>
    <p:extLst>
      <p:ext uri="{BB962C8B-B14F-4D97-AF65-F5344CB8AC3E}">
        <p14:creationId xmlns:p14="http://schemas.microsoft.com/office/powerpoint/2010/main" val="167871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latin typeface="DINOT" pitchFamily="34" charset="0"/>
              <a:cs typeface="DINOT"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8</a:t>
            </a:fld>
            <a:endParaRPr lang="de-DE"/>
          </a:p>
        </p:txBody>
      </p:sp>
    </p:spTree>
    <p:extLst>
      <p:ext uri="{BB962C8B-B14F-4D97-AF65-F5344CB8AC3E}">
        <p14:creationId xmlns:p14="http://schemas.microsoft.com/office/powerpoint/2010/main" val="277992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9</a:t>
            </a:fld>
            <a:endParaRPr lang="de-DE"/>
          </a:p>
        </p:txBody>
      </p:sp>
    </p:spTree>
    <p:extLst>
      <p:ext uri="{BB962C8B-B14F-4D97-AF65-F5344CB8AC3E}">
        <p14:creationId xmlns:p14="http://schemas.microsoft.com/office/powerpoint/2010/main" val="52922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10</a:t>
            </a:fld>
            <a:endParaRPr lang="de-DE"/>
          </a:p>
        </p:txBody>
      </p:sp>
    </p:spTree>
    <p:extLst>
      <p:ext uri="{BB962C8B-B14F-4D97-AF65-F5344CB8AC3E}">
        <p14:creationId xmlns:p14="http://schemas.microsoft.com/office/powerpoint/2010/main" val="76662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a:t>
            </a:fld>
            <a:endParaRPr lang="de-DE"/>
          </a:p>
        </p:txBody>
      </p:sp>
    </p:spTree>
    <p:extLst>
      <p:ext uri="{BB962C8B-B14F-4D97-AF65-F5344CB8AC3E}">
        <p14:creationId xmlns:p14="http://schemas.microsoft.com/office/powerpoint/2010/main" val="52730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12</a:t>
            </a:fld>
            <a:endParaRPr lang="de-DE"/>
          </a:p>
        </p:txBody>
      </p:sp>
    </p:spTree>
    <p:extLst>
      <p:ext uri="{BB962C8B-B14F-4D97-AF65-F5344CB8AC3E}">
        <p14:creationId xmlns:p14="http://schemas.microsoft.com/office/powerpoint/2010/main" val="3364982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mailto:praevention@dvr.de" TargetMode="External"/><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hyperlink" Target="http://www.deinewege.info/"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13" name="Grafik 7" descr="Grauer Kasten fuer Deckblatt.jpg"/>
          <p:cNvPicPr/>
          <p:nvPr userDrawn="1"/>
        </p:nvPicPr>
        <p:blipFill>
          <a:blip r:embed="rId2" cstate="screen"/>
          <a:stretch>
            <a:fillRect/>
          </a:stretch>
        </p:blipFill>
        <p:spPr>
          <a:xfrm>
            <a:off x="216000" y="1820279"/>
            <a:ext cx="11760000" cy="3576000"/>
          </a:xfrm>
          <a:prstGeom prst="rect">
            <a:avLst/>
          </a:prstGeom>
        </p:spPr>
      </p:pic>
      <p:sp>
        <p:nvSpPr>
          <p:cNvPr id="2" name="Title 1"/>
          <p:cNvSpPr>
            <a:spLocks noGrp="1"/>
          </p:cNvSpPr>
          <p:nvPr>
            <p:ph type="ctrTitle"/>
          </p:nvPr>
        </p:nvSpPr>
        <p:spPr>
          <a:xfrm>
            <a:off x="430767" y="3044826"/>
            <a:ext cx="11331360" cy="2210287"/>
          </a:xfrm>
        </p:spPr>
        <p:txBody>
          <a:bodyPr anchor="t">
            <a:noAutofit/>
          </a:bodyPr>
          <a:lstStyle>
            <a:lvl1pPr algn="l">
              <a:defRPr sz="4267"/>
            </a:lvl1pPr>
          </a:lstStyle>
          <a:p>
            <a:r>
              <a:rPr lang="de-DE" dirty="0"/>
              <a:t>Titelmasterformat durch Klicken bearbeiten</a:t>
            </a:r>
            <a:endParaRPr lang="en-US" dirty="0"/>
          </a:p>
        </p:txBody>
      </p:sp>
      <p:sp>
        <p:nvSpPr>
          <p:cNvPr id="3" name="Subtitle 2"/>
          <p:cNvSpPr>
            <a:spLocks noGrp="1"/>
          </p:cNvSpPr>
          <p:nvPr>
            <p:ph type="subTitle" idx="1"/>
          </p:nvPr>
        </p:nvSpPr>
        <p:spPr>
          <a:xfrm>
            <a:off x="430767" y="1954229"/>
            <a:ext cx="11331360" cy="581803"/>
          </a:xfrm>
          <a:prstGeom prst="rect">
            <a:avLst/>
          </a:prstGeom>
        </p:spPr>
        <p:txBody>
          <a:bodyPr anchor="t">
            <a:noAutofit/>
          </a:bodyPr>
          <a:lstStyle>
            <a:lvl1pPr marL="0" indent="0" algn="l">
              <a:buNone/>
              <a:defRPr sz="2133" b="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dirty="0"/>
              <a:t>Formatvorlage des Untertitelmasters durch Klicken bearbeiten</a:t>
            </a:r>
            <a:endParaRPr lang="en-US" dirty="0"/>
          </a:p>
        </p:txBody>
      </p:sp>
      <p:sp>
        <p:nvSpPr>
          <p:cNvPr id="29" name="Textplatzhalter 28"/>
          <p:cNvSpPr>
            <a:spLocks noGrp="1"/>
          </p:cNvSpPr>
          <p:nvPr>
            <p:ph type="body" sz="quarter" idx="11" hasCustomPrompt="1"/>
          </p:nvPr>
        </p:nvSpPr>
        <p:spPr>
          <a:xfrm>
            <a:off x="6184019" y="5888103"/>
            <a:ext cx="5776383" cy="162000"/>
          </a:xfrm>
          <a:prstGeom prst="rect">
            <a:avLst/>
          </a:prstGeom>
        </p:spPr>
        <p:txBody>
          <a:bodyPr lIns="0" tIns="0" rIns="0" bIns="0">
            <a:noAutofit/>
          </a:bodyPr>
          <a:lstStyle>
            <a:lvl1pPr algn="r">
              <a:spcAft>
                <a:spcPts val="0"/>
              </a:spcAft>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6184019" y="6080923"/>
            <a:ext cx="5776383" cy="162000"/>
          </a:xfrm>
          <a:prstGeom prst="rect">
            <a:avLst/>
          </a:prstGeom>
        </p:spPr>
        <p:txBody>
          <a:bodyPr lIns="0" tIns="0" rIns="0" bIns="0">
            <a:noAutofit/>
          </a:bodyPr>
          <a:lstStyle>
            <a:lvl1pPr algn="r">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6184019" y="6273740"/>
            <a:ext cx="5776383" cy="162000"/>
          </a:xfrm>
          <a:prstGeom prst="rect">
            <a:avLst/>
          </a:prstGeom>
        </p:spPr>
        <p:txBody>
          <a:bodyPr lIns="0" tIns="0" rIns="0" bIns="0">
            <a:noAutofit/>
          </a:bodyPr>
          <a:lstStyle>
            <a:lvl1pPr algn="r">
              <a:spcAft>
                <a:spcPts val="0"/>
              </a:spcAft>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6203953" y="6578600"/>
            <a:ext cx="5773559" cy="162000"/>
          </a:xfrm>
          <a:prstGeom prst="rect">
            <a:avLst/>
          </a:prstGeom>
        </p:spPr>
        <p:txBody>
          <a:bodyPr vert="horz" lIns="0" tIns="0" rIns="0" bIns="0" rtlCol="0">
            <a:noAutofit/>
          </a:bodyPr>
          <a:lstStyle/>
          <a:p>
            <a:pPr lvl="0" indent="0" algn="r" defTabSz="1219170">
              <a:lnSpc>
                <a:spcPct val="100000"/>
              </a:lnSpc>
              <a:spcBef>
                <a:spcPts val="0"/>
              </a:spcBef>
              <a:spcAft>
                <a:spcPts val="1067"/>
              </a:spcAft>
              <a:buFontTx/>
              <a:buNone/>
            </a:pPr>
            <a:r>
              <a:rPr lang="de-DE" sz="900" b="1" dirty="0">
                <a:solidFill>
                  <a:schemeClr val="tx2"/>
                </a:solidFill>
              </a:rPr>
              <a:t>© Deutscher Verkehrssicherheitsrat</a:t>
            </a:r>
          </a:p>
        </p:txBody>
      </p:sp>
      <p:pic>
        <p:nvPicPr>
          <p:cNvPr id="14" name="Grafik 13" descr="DeineWege-Logo_4C_2Z_klein.png"/>
          <p:cNvPicPr>
            <a:picLocks noChangeAspect="1"/>
          </p:cNvPicPr>
          <p:nvPr userDrawn="1"/>
        </p:nvPicPr>
        <p:blipFill>
          <a:blip r:embed="rId3" cstate="screen">
            <a:lum bright="-10000" contrast="-40000"/>
          </a:blip>
          <a:stretch>
            <a:fillRect/>
          </a:stretch>
        </p:blipFill>
        <p:spPr>
          <a:xfrm>
            <a:off x="8953217" y="1950859"/>
            <a:ext cx="2814040" cy="384000"/>
          </a:xfrm>
          <a:prstGeom prst="rect">
            <a:avLst/>
          </a:prstGeom>
        </p:spPr>
      </p:pic>
      <p:grpSp>
        <p:nvGrpSpPr>
          <p:cNvPr id="4" name="Gruppieren 3"/>
          <p:cNvGrpSpPr/>
          <p:nvPr userDrawn="1"/>
        </p:nvGrpSpPr>
        <p:grpSpPr>
          <a:xfrm>
            <a:off x="9919315" y="4409363"/>
            <a:ext cx="2272684" cy="722051"/>
            <a:chOff x="7439486" y="3307022"/>
            <a:chExt cx="1704513" cy="541538"/>
          </a:xfrm>
        </p:grpSpPr>
        <p:sp>
          <p:nvSpPr>
            <p:cNvPr id="17" name="Rechteck 16"/>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2400"/>
            </a:p>
          </p:txBody>
        </p:sp>
        <p:pic>
          <p:nvPicPr>
            <p:cNvPr id="18" name="Picture 2" descr="H:\Breuer\Bereich VA und Initiativen\Projekte\CD\Logos\VISIONZERO_logo\jpg\300dpi\VISIONZERO_logo_4c_300.jpg"/>
            <p:cNvPicPr>
              <a:picLocks noChangeAspect="1" noChangeArrowheads="1"/>
            </p:cNvPicPr>
            <p:nvPr userDrawn="1"/>
          </p:nvPicPr>
          <p:blipFill>
            <a:blip r:embed="rId4" cstate="screen"/>
            <a:srcRect/>
            <a:stretch>
              <a:fillRect/>
            </a:stretch>
          </p:blipFill>
          <p:spPr bwMode="auto">
            <a:xfrm>
              <a:off x="7591725" y="3416559"/>
              <a:ext cx="1396859" cy="324000"/>
            </a:xfrm>
            <a:prstGeom prst="rect">
              <a:avLst/>
            </a:prstGeom>
            <a:noFill/>
          </p:spPr>
        </p:pic>
      </p:grpSp>
      <p:sp>
        <p:nvSpPr>
          <p:cNvPr id="19" name="Bildplatzhalter 24"/>
          <p:cNvSpPr>
            <a:spLocks noGrp="1"/>
          </p:cNvSpPr>
          <p:nvPr>
            <p:ph type="pic" sz="quarter" idx="10"/>
          </p:nvPr>
        </p:nvSpPr>
        <p:spPr>
          <a:xfrm>
            <a:off x="213785" y="214490"/>
            <a:ext cx="11764433" cy="1502551"/>
          </a:xfrm>
          <a:prstGeom prst="rect">
            <a:avLst/>
          </a:prstGeom>
          <a:blipFill dpi="0" rotWithShape="1">
            <a:blip r:embed="rId5" cstate="screen"/>
            <a:srcRect/>
            <a:stretch>
              <a:fillRect l="4" t="-8146" r="-4" b="-100427"/>
            </a:stretch>
          </a:blipFill>
        </p:spPr>
        <p:txBody>
          <a:bodyPr bIns="540000" anchor="ctr">
            <a:noAutofit/>
          </a:bodyPr>
          <a:lstStyle>
            <a:lvl1pPr algn="ctr">
              <a:defRPr/>
            </a:lvl1pPr>
          </a:lstStyle>
          <a:p>
            <a:r>
              <a:rPr lang="de-DE"/>
              <a:t>Bild durch Klicken auf Symbol hinzufügen</a:t>
            </a:r>
            <a:endParaRPr lang="de-DE" dirty="0"/>
          </a:p>
        </p:txBody>
      </p:sp>
    </p:spTree>
    <p:extLst>
      <p:ext uri="{BB962C8B-B14F-4D97-AF65-F5344CB8AC3E}">
        <p14:creationId xmlns:p14="http://schemas.microsoft.com/office/powerpoint/2010/main" val="2772904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0" y="3806024"/>
            <a:ext cx="11712000" cy="1675067"/>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240000" y="1598400"/>
            <a:ext cx="11712000" cy="204860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7"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419425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240000" y="1598399"/>
            <a:ext cx="11712000" cy="3903903"/>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1293290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0" y="266701"/>
            <a:ext cx="11712000" cy="5246204"/>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4"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19224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 y="0"/>
            <a:ext cx="12191999" cy="6858000"/>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Tree>
    <p:extLst>
      <p:ext uri="{BB962C8B-B14F-4D97-AF65-F5344CB8AC3E}">
        <p14:creationId xmlns:p14="http://schemas.microsoft.com/office/powerpoint/2010/main" val="353795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240000" y="170548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892265" y="1705485"/>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240000" y="2258393"/>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892265" y="2258393"/>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240000" y="282156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892265" y="2821565"/>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240000" y="3384739"/>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892265" y="3384739"/>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240000" y="3947911"/>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892265" y="3947911"/>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240000" y="4511084"/>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892265" y="4511084"/>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 Ende</a:t>
            </a:r>
          </a:p>
        </p:txBody>
      </p:sp>
    </p:spTree>
    <p:extLst>
      <p:ext uri="{BB962C8B-B14F-4D97-AF65-F5344CB8AC3E}">
        <p14:creationId xmlns:p14="http://schemas.microsoft.com/office/powerpoint/2010/main" val="35867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4" name="Textplatzhalter 9"/>
          <p:cNvSpPr>
            <a:spLocks noGrp="1"/>
          </p:cNvSpPr>
          <p:nvPr>
            <p:ph type="body" sz="quarter" idx="13" hasCustomPrompt="1"/>
          </p:nvPr>
        </p:nvSpPr>
        <p:spPr>
          <a:xfrm>
            <a:off x="240000" y="170548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5" name="Textplatzhalter 9"/>
          <p:cNvSpPr>
            <a:spLocks noGrp="1"/>
          </p:cNvSpPr>
          <p:nvPr>
            <p:ph type="body" sz="quarter" idx="14" hasCustomPrompt="1"/>
          </p:nvPr>
        </p:nvSpPr>
        <p:spPr>
          <a:xfrm>
            <a:off x="892800" y="1705485"/>
            <a:ext cx="11115727"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 Start</a:t>
            </a:r>
          </a:p>
        </p:txBody>
      </p:sp>
      <p:sp>
        <p:nvSpPr>
          <p:cNvPr id="26" name="Textplatzhalter 9"/>
          <p:cNvSpPr>
            <a:spLocks noGrp="1"/>
          </p:cNvSpPr>
          <p:nvPr>
            <p:ph type="body" sz="quarter" idx="15" hasCustomPrompt="1"/>
          </p:nvPr>
        </p:nvSpPr>
        <p:spPr>
          <a:xfrm>
            <a:off x="240000" y="2258393"/>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7" name="Textplatzhalter 9"/>
          <p:cNvSpPr>
            <a:spLocks noGrp="1"/>
          </p:cNvSpPr>
          <p:nvPr>
            <p:ph type="body" sz="quarter" idx="16" hasCustomPrompt="1"/>
          </p:nvPr>
        </p:nvSpPr>
        <p:spPr>
          <a:xfrm>
            <a:off x="892265" y="2258393"/>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28" name="Textplatzhalter 9"/>
          <p:cNvSpPr>
            <a:spLocks noGrp="1"/>
          </p:cNvSpPr>
          <p:nvPr>
            <p:ph type="body" sz="quarter" idx="17" hasCustomPrompt="1"/>
          </p:nvPr>
        </p:nvSpPr>
        <p:spPr>
          <a:xfrm>
            <a:off x="240000" y="282156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9" name="Textplatzhalter 9"/>
          <p:cNvSpPr>
            <a:spLocks noGrp="1"/>
          </p:cNvSpPr>
          <p:nvPr>
            <p:ph type="body" sz="quarter" idx="18" hasCustomPrompt="1"/>
          </p:nvPr>
        </p:nvSpPr>
        <p:spPr>
          <a:xfrm>
            <a:off x="892265" y="2821565"/>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0" name="Textplatzhalter 9"/>
          <p:cNvSpPr>
            <a:spLocks noGrp="1"/>
          </p:cNvSpPr>
          <p:nvPr>
            <p:ph type="body" sz="quarter" idx="19" hasCustomPrompt="1"/>
          </p:nvPr>
        </p:nvSpPr>
        <p:spPr>
          <a:xfrm>
            <a:off x="240000" y="3384739"/>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1" name="Textplatzhalter 9"/>
          <p:cNvSpPr>
            <a:spLocks noGrp="1"/>
          </p:cNvSpPr>
          <p:nvPr>
            <p:ph type="body" sz="quarter" idx="20" hasCustomPrompt="1"/>
          </p:nvPr>
        </p:nvSpPr>
        <p:spPr>
          <a:xfrm>
            <a:off x="892265" y="3384739"/>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2" name="Textplatzhalter 9"/>
          <p:cNvSpPr>
            <a:spLocks noGrp="1"/>
          </p:cNvSpPr>
          <p:nvPr>
            <p:ph type="body" sz="quarter" idx="21" hasCustomPrompt="1"/>
          </p:nvPr>
        </p:nvSpPr>
        <p:spPr>
          <a:xfrm>
            <a:off x="240000" y="3947911"/>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3" name="Textplatzhalter 9"/>
          <p:cNvSpPr>
            <a:spLocks noGrp="1"/>
          </p:cNvSpPr>
          <p:nvPr>
            <p:ph type="body" sz="quarter" idx="22" hasCustomPrompt="1"/>
          </p:nvPr>
        </p:nvSpPr>
        <p:spPr>
          <a:xfrm>
            <a:off x="892265" y="3947911"/>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4" name="Textplatzhalter 9"/>
          <p:cNvSpPr>
            <a:spLocks noGrp="1"/>
          </p:cNvSpPr>
          <p:nvPr>
            <p:ph type="body" sz="quarter" idx="23" hasCustomPrompt="1"/>
          </p:nvPr>
        </p:nvSpPr>
        <p:spPr>
          <a:xfrm>
            <a:off x="240000" y="4511084"/>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5" name="Textplatzhalter 9"/>
          <p:cNvSpPr>
            <a:spLocks noGrp="1"/>
          </p:cNvSpPr>
          <p:nvPr>
            <p:ph type="body" sz="quarter" idx="24" hasCustomPrompt="1"/>
          </p:nvPr>
        </p:nvSpPr>
        <p:spPr>
          <a:xfrm>
            <a:off x="892265" y="4511084"/>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 Ende</a:t>
            </a:r>
          </a:p>
        </p:txBody>
      </p:sp>
      <p:sp>
        <p:nvSpPr>
          <p:cNvPr id="16" name="Title 1"/>
          <p:cNvSpPr>
            <a:spLocks noGrp="1"/>
          </p:cNvSpPr>
          <p:nvPr>
            <p:ph type="title" hasCustomPrompt="1"/>
          </p:nvPr>
        </p:nvSpPr>
        <p:spPr>
          <a:xfrm>
            <a:off x="241300" y="190831"/>
            <a:ext cx="11709400" cy="1233855"/>
          </a:xfrm>
        </p:spPr>
        <p:txBody>
          <a:bodyPr/>
          <a:lstStyle>
            <a:lvl1pPr>
              <a:defRPr/>
            </a:lvl1pPr>
          </a:lstStyle>
          <a:p>
            <a:r>
              <a:rPr lang="de-DE" dirty="0"/>
              <a:t>Agenda</a:t>
            </a:r>
            <a:endParaRPr lang="en-US" dirty="0"/>
          </a:p>
        </p:txBody>
      </p:sp>
      <p:sp>
        <p:nvSpPr>
          <p:cNvPr id="17" name="Foliennummernplatzhalter 8"/>
          <p:cNvSpPr>
            <a:spLocks noGrp="1"/>
          </p:cNvSpPr>
          <p:nvPr>
            <p:ph type="sldNum" sz="quarter" idx="12"/>
          </p:nvPr>
        </p:nvSpPr>
        <p:spPr>
          <a:xfrm>
            <a:off x="7837999" y="6573913"/>
            <a:ext cx="4114800" cy="144000"/>
          </a:xfrm>
        </p:spPr>
        <p:txBody>
          <a:bodyPr/>
          <a:lstStyle>
            <a:lvl1pPr>
              <a:defRPr sz="900"/>
            </a:lvl1p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659867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Foliennummernplatzhalter 7"/>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4"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48508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3"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828469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eiße Folie">
    <p:spTree>
      <p:nvGrpSpPr>
        <p:cNvPr id="1" name=""/>
        <p:cNvGrpSpPr/>
        <p:nvPr/>
      </p:nvGrpSpPr>
      <p:grpSpPr>
        <a:xfrm>
          <a:off x="0" y="0"/>
          <a:ext cx="0" cy="0"/>
          <a:chOff x="0" y="0"/>
          <a:chExt cx="0" cy="0"/>
        </a:xfrm>
      </p:grpSpPr>
      <p:sp>
        <p:nvSpPr>
          <p:cNvPr id="2" name="Textplatzhalter 17"/>
          <p:cNvSpPr>
            <a:spLocks noGrp="1"/>
          </p:cNvSpPr>
          <p:nvPr>
            <p:ph type="body" sz="quarter" idx="14" hasCustomPrompt="1"/>
          </p:nvPr>
        </p:nvSpPr>
        <p:spPr>
          <a:xfrm>
            <a:off x="6166205" y="6605351"/>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368707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240001" y="1598400"/>
            <a:ext cx="11706467" cy="3893301"/>
          </a:xfrm>
          <a:prstGeom prst="rect">
            <a:avLst/>
          </a:prstGeom>
          <a:solidFill>
            <a:schemeClr val="bg1">
              <a:lumMod val="95000"/>
            </a:schemeClr>
          </a:solidFill>
        </p:spPr>
        <p:txBody>
          <a:bodyPr bIns="468000" anchor="ctr"/>
          <a:lstStyle>
            <a:lvl1pPr algn="ctr">
              <a:defRPr/>
            </a:lvl1pPr>
          </a:lstStyle>
          <a:p>
            <a:r>
              <a:rPr lang="de-DE"/>
              <a:t>Mediaclip durch Klicken auf Symbol hinzufügen</a:t>
            </a:r>
          </a:p>
        </p:txBody>
      </p:sp>
      <p:sp>
        <p:nvSpPr>
          <p:cNvPr id="6"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86498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0" name="Textplatzhalter 28"/>
          <p:cNvSpPr>
            <a:spLocks noGrp="1"/>
          </p:cNvSpPr>
          <p:nvPr>
            <p:ph type="body" sz="quarter" idx="11" hasCustomPrompt="1"/>
          </p:nvPr>
        </p:nvSpPr>
        <p:spPr>
          <a:xfrm>
            <a:off x="6184019" y="5888103"/>
            <a:ext cx="5776383" cy="162000"/>
          </a:xfrm>
          <a:prstGeom prst="rect">
            <a:avLst/>
          </a:prstGeom>
        </p:spPr>
        <p:txBody>
          <a:bodyPr vert="horz" lIns="0" tIns="0" rIns="0" bIns="0" rtlCol="0">
            <a:noAutofit/>
          </a:bodyPr>
          <a:lstStyle>
            <a:lvl1pPr>
              <a:defRPr lang="de-DE" sz="900" b="0" dirty="0">
                <a:solidFill>
                  <a:schemeClr val="tx2"/>
                </a:solidFill>
                <a:cs typeface="Arial"/>
              </a:defRPr>
            </a:lvl1pPr>
          </a:lstStyle>
          <a:p>
            <a:pPr lvl="0" algn="r"/>
            <a:r>
              <a:rPr lang="de-DE" b="1" dirty="0">
                <a:solidFill>
                  <a:schemeClr val="bg2"/>
                </a:solidFill>
              </a:rPr>
              <a:t>Max Mustermann</a:t>
            </a:r>
          </a:p>
        </p:txBody>
      </p:sp>
      <p:sp>
        <p:nvSpPr>
          <p:cNvPr id="41" name="Textplatzhalter 28"/>
          <p:cNvSpPr>
            <a:spLocks noGrp="1"/>
          </p:cNvSpPr>
          <p:nvPr>
            <p:ph type="body" sz="quarter" idx="12" hasCustomPrompt="1"/>
          </p:nvPr>
        </p:nvSpPr>
        <p:spPr>
          <a:xfrm>
            <a:off x="6184019" y="6080923"/>
            <a:ext cx="5776383" cy="162000"/>
          </a:xfrm>
          <a:prstGeom prst="rect">
            <a:avLst/>
          </a:prstGeom>
        </p:spPr>
        <p:txBody>
          <a:bodyPr vert="horz" lIns="0" tIns="0" rIns="0" bIns="0" rtlCol="0">
            <a:noAutofit/>
          </a:bodyPr>
          <a:lstStyle>
            <a:lvl1pPr>
              <a:defRPr lang="de-DE" sz="900" b="0" dirty="0">
                <a:solidFill>
                  <a:schemeClr val="tx2"/>
                </a:solidFill>
                <a:cs typeface="Arial"/>
              </a:defRPr>
            </a:lvl1pPr>
          </a:lstStyle>
          <a:p>
            <a:pPr lvl="0" algn="r"/>
            <a:r>
              <a:rPr lang="de-DE" b="1" dirty="0">
                <a:solidFill>
                  <a:schemeClr val="bg2"/>
                </a:solidFill>
              </a:rPr>
              <a:t>Abteilung oder Position</a:t>
            </a:r>
          </a:p>
        </p:txBody>
      </p:sp>
      <p:sp>
        <p:nvSpPr>
          <p:cNvPr id="42" name="Textplatzhalter 28"/>
          <p:cNvSpPr>
            <a:spLocks noGrp="1"/>
          </p:cNvSpPr>
          <p:nvPr>
            <p:ph type="body" sz="quarter" idx="13" hasCustomPrompt="1"/>
          </p:nvPr>
        </p:nvSpPr>
        <p:spPr>
          <a:xfrm>
            <a:off x="6184019" y="6273740"/>
            <a:ext cx="5776383" cy="162000"/>
          </a:xfrm>
          <a:prstGeom prst="rect">
            <a:avLst/>
          </a:prstGeom>
        </p:spPr>
        <p:txBody>
          <a:bodyPr lIns="0" tIns="0" rIns="0" bIns="0">
            <a:noAutofit/>
          </a:bodyPr>
          <a:lstStyle>
            <a:lvl1pPr algn="r">
              <a:spcAft>
                <a:spcPts val="0"/>
              </a:spcAft>
              <a:defRPr sz="900" b="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Titel der Präsentation</a:t>
            </a:r>
          </a:p>
        </p:txBody>
      </p:sp>
      <p:sp>
        <p:nvSpPr>
          <p:cNvPr id="43" name="Rechteck 42"/>
          <p:cNvSpPr/>
          <p:nvPr userDrawn="1"/>
        </p:nvSpPr>
        <p:spPr>
          <a:xfrm>
            <a:off x="6203953" y="6578600"/>
            <a:ext cx="5773559" cy="162000"/>
          </a:xfrm>
          <a:prstGeom prst="rect">
            <a:avLst/>
          </a:prstGeom>
        </p:spPr>
        <p:txBody>
          <a:bodyPr vert="horz" lIns="0" tIns="0" rIns="0" bIns="0" rtlCol="0">
            <a:noAutofit/>
          </a:bodyPr>
          <a:lstStyle/>
          <a:p>
            <a:pPr lvl="0" indent="0" algn="r" defTabSz="1219170">
              <a:lnSpc>
                <a:spcPct val="100000"/>
              </a:lnSpc>
              <a:spcBef>
                <a:spcPts val="0"/>
              </a:spcBef>
              <a:spcAft>
                <a:spcPts val="1067"/>
              </a:spcAft>
              <a:buFontTx/>
              <a:buNone/>
            </a:pPr>
            <a:r>
              <a:rPr lang="de-DE" sz="900" b="1" dirty="0">
                <a:solidFill>
                  <a:schemeClr val="tx2"/>
                </a:solidFill>
              </a:rPr>
              <a:t>© Deutscher Verkehrssicherheitsrat</a:t>
            </a:r>
          </a:p>
        </p:txBody>
      </p:sp>
    </p:spTree>
    <p:extLst>
      <p:ext uri="{BB962C8B-B14F-4D97-AF65-F5344CB8AC3E}">
        <p14:creationId xmlns:p14="http://schemas.microsoft.com/office/powerpoint/2010/main" val="155569789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324000"/>
            <a:ext cx="11328000" cy="1500187"/>
          </a:xfrm>
          <a:prstGeom prst="rect">
            <a:avLst/>
          </a:prstGeo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Textmasterformat bearbeiten</a:t>
            </a:r>
          </a:p>
        </p:txBody>
      </p:sp>
      <p:sp>
        <p:nvSpPr>
          <p:cNvPr id="9" name="Medienplatzhalter 6"/>
          <p:cNvSpPr>
            <a:spLocks noGrp="1"/>
          </p:cNvSpPr>
          <p:nvPr>
            <p:ph type="media" sz="quarter" idx="14"/>
          </p:nvPr>
        </p:nvSpPr>
        <p:spPr>
          <a:xfrm>
            <a:off x="240000" y="266699"/>
            <a:ext cx="11706467" cy="5225003"/>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8" name="Foliennummernplatzhalter 7"/>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5"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809584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9" name="Medienplatzhalter 6"/>
          <p:cNvSpPr>
            <a:spLocks noGrp="1"/>
          </p:cNvSpPr>
          <p:nvPr>
            <p:ph type="media" sz="quarter" idx="14"/>
          </p:nvPr>
        </p:nvSpPr>
        <p:spPr>
          <a:xfrm>
            <a:off x="2" y="2"/>
            <a:ext cx="12191999" cy="6857999"/>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3" name="Text Placeholder 2"/>
          <p:cNvSpPr>
            <a:spLocks noGrp="1"/>
          </p:cNvSpPr>
          <p:nvPr>
            <p:ph type="body" idx="1"/>
          </p:nvPr>
        </p:nvSpPr>
        <p:spPr>
          <a:xfrm>
            <a:off x="432000" y="324000"/>
            <a:ext cx="11328000" cy="1500187"/>
          </a:xfrm>
          <a:prstGeom prst="rect">
            <a:avLst/>
          </a:prstGeo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Textmasterformat bearbeiten</a:t>
            </a:r>
          </a:p>
        </p:txBody>
      </p:sp>
      <p:sp>
        <p:nvSpPr>
          <p:cNvPr id="7" name="Textplatzhalter 17"/>
          <p:cNvSpPr>
            <a:spLocks noGrp="1"/>
          </p:cNvSpPr>
          <p:nvPr>
            <p:ph type="body" sz="quarter" idx="15" hasCustomPrompt="1"/>
          </p:nvPr>
        </p:nvSpPr>
        <p:spPr>
          <a:xfrm>
            <a:off x="6166205" y="6605351"/>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382491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240000" y="1737784"/>
            <a:ext cx="11706467" cy="374331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000" dirty="0">
              <a:solidFill>
                <a:schemeClr val="bg1">
                  <a:lumMod val="85000"/>
                </a:schemeClr>
              </a:solidFill>
            </a:endParaRPr>
          </a:p>
        </p:txBody>
      </p:sp>
      <p:sp>
        <p:nvSpPr>
          <p:cNvPr id="20" name="Bildplatzhalter 24"/>
          <p:cNvSpPr>
            <a:spLocks noGrp="1"/>
          </p:cNvSpPr>
          <p:nvPr>
            <p:ph type="pic" sz="quarter" idx="10"/>
          </p:nvPr>
        </p:nvSpPr>
        <p:spPr>
          <a:xfrm>
            <a:off x="240001" y="266700"/>
            <a:ext cx="11706465" cy="1333501"/>
          </a:xfrm>
          <a:prstGeom prst="rect">
            <a:avLst/>
          </a:prstGeom>
          <a:blipFill>
            <a:blip r:embed="rId2" cstate="print"/>
            <a:srcRect/>
            <a:stretch>
              <a:fillRect l="4" t="-8146" r="-4" b="-103432"/>
            </a:stretch>
          </a:blipFill>
        </p:spPr>
        <p:txBody>
          <a:bodyPr bIns="540000" anchor="ctr"/>
          <a:lstStyle>
            <a:lvl1pPr algn="ctr">
              <a:defRPr/>
            </a:lvl1pPr>
          </a:lstStyle>
          <a:p>
            <a:r>
              <a:rPr lang="de-DE"/>
              <a:t>Bild durch Klicken auf Symbol hinzufügen</a:t>
            </a:r>
          </a:p>
        </p:txBody>
      </p:sp>
      <p:sp>
        <p:nvSpPr>
          <p:cNvPr id="6" name="Inhaltsplatzhalter 3"/>
          <p:cNvSpPr txBox="1">
            <a:spLocks/>
          </p:cNvSpPr>
          <p:nvPr userDrawn="1"/>
        </p:nvSpPr>
        <p:spPr>
          <a:xfrm>
            <a:off x="298855" y="1958989"/>
            <a:ext cx="8857167" cy="3079428"/>
          </a:xfrm>
          <a:prstGeom prst="rect">
            <a:avLst/>
          </a:prstGeom>
        </p:spPr>
        <p:txBody>
          <a:bodyPr tIns="0" bIns="0">
            <a:noAutofit/>
          </a:bodyPr>
          <a:lstStyle>
            <a:lvl1pPr>
              <a:defRPr sz="1600">
                <a:solidFill>
                  <a:schemeClr val="accent1"/>
                </a:solidFill>
              </a:defRPr>
            </a:lvl1p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de-DE" sz="1700" b="1" i="0" u="none" strike="noStrike" kern="0" cap="none" spc="0" normalizeH="0" baseline="0" noProof="0" dirty="0">
                <a:ln>
                  <a:noFill/>
                </a:ln>
                <a:solidFill>
                  <a:srgbClr val="11275D"/>
                </a:solidFill>
                <a:effectLst/>
                <a:uLnTx/>
                <a:uFillTx/>
              </a:rPr>
              <a:t>Kommen Sie gut nach Hause!</a:t>
            </a:r>
            <a:endParaRPr kumimoji="0" lang="de-DE" sz="1700" b="0" i="0" u="none" strike="noStrike" kern="0" cap="none" spc="0" normalizeH="0" baseline="0" noProof="0" dirty="0">
              <a:ln>
                <a:noFill/>
              </a:ln>
              <a:solidFill>
                <a:srgbClr val="11275D"/>
              </a:solidFill>
              <a:effectLst/>
              <a:uLnTx/>
              <a:uFillTx/>
            </a:endParaRPr>
          </a:p>
          <a:p>
            <a:pPr marL="0" marR="0" lvl="0" indent="0" defTabSz="914400" eaLnBrk="1" fontAlgn="auto" latinLnBrk="0" hangingPunct="1">
              <a:lnSpc>
                <a:spcPct val="100000"/>
              </a:lnSpc>
              <a:spcBef>
                <a:spcPts val="0"/>
              </a:spcBef>
              <a:spcAft>
                <a:spcPts val="1200"/>
              </a:spcAft>
              <a:buClrTx/>
              <a:buSzTx/>
              <a:buFontTx/>
              <a:buNone/>
              <a:tabLst/>
              <a:defRPr/>
            </a:pP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Referat Unfallprävention - Wege und Dienstwege</a:t>
            </a: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Deutscher Verkehrssicherheitsrat (DVR)</a:t>
            </a:r>
          </a:p>
          <a:p>
            <a:pPr marL="2514600" marR="0" lvl="0" indent="0" defTabSz="914400" eaLnBrk="1" fontAlgn="auto" latinLnBrk="0" hangingPunct="1">
              <a:lnSpc>
                <a:spcPct val="100000"/>
              </a:lnSpc>
              <a:spcBef>
                <a:spcPts val="0"/>
              </a:spcBef>
              <a:spcAft>
                <a:spcPts val="1200"/>
              </a:spcAft>
              <a:buClrTx/>
              <a:buSzTx/>
              <a:buFontTx/>
              <a:buNone/>
              <a:tabLst/>
              <a:defRPr/>
            </a:pP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Telefon:	+49 30 2266771-24</a:t>
            </a:r>
            <a:br>
              <a:rPr kumimoji="0" lang="de-DE" sz="1700" b="0" i="0" u="none" strike="noStrike" kern="0" cap="none" spc="0" normalizeH="0" baseline="0" noProof="0" dirty="0">
                <a:ln>
                  <a:noFill/>
                </a:ln>
                <a:solidFill>
                  <a:srgbClr val="11275D"/>
                </a:solidFill>
                <a:effectLst/>
                <a:uLnTx/>
                <a:uFillTx/>
              </a:rPr>
            </a:br>
            <a:r>
              <a:rPr kumimoji="0" lang="de-DE" sz="1700" b="0" i="0" u="none" strike="noStrike" kern="0" cap="none" spc="0" normalizeH="0" baseline="0" noProof="0" dirty="0">
                <a:ln>
                  <a:noFill/>
                </a:ln>
                <a:solidFill>
                  <a:srgbClr val="11275D"/>
                </a:solidFill>
                <a:effectLst/>
                <a:uLnTx/>
                <a:uFillTx/>
              </a:rPr>
              <a:t>E-Mail:	</a:t>
            </a:r>
            <a:r>
              <a:rPr kumimoji="0" lang="de-DE" sz="1700" b="0" i="0" u="none" strike="noStrike" kern="0" cap="none" spc="0" normalizeH="0" baseline="0" noProof="0" dirty="0">
                <a:ln>
                  <a:noFill/>
                </a:ln>
                <a:solidFill>
                  <a:srgbClr val="11275D"/>
                </a:solidFill>
                <a:effectLst/>
                <a:uLnTx/>
                <a:uFillTx/>
                <a:hlinkClick r:id="rId3"/>
              </a:rPr>
              <a:t>praevention@dvr.de</a:t>
            </a: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tab pos="541338" algn="l"/>
              </a:tabLst>
              <a:defRPr/>
            </a:pPr>
            <a:endParaRPr kumimoji="0" lang="de-DE" sz="1700" b="1" i="0" u="none" strike="noStrike" kern="0" cap="none" spc="0" normalizeH="0" baseline="0" noProof="0" dirty="0">
              <a:ln>
                <a:noFill/>
              </a:ln>
              <a:solidFill>
                <a:srgbClr val="11275D"/>
              </a:solidFill>
              <a:effectLst/>
              <a:uLnTx/>
              <a:uFillTx/>
              <a:hlinkClick r:id="rId4"/>
            </a:endParaRPr>
          </a:p>
          <a:p>
            <a:pPr marL="2514600" marR="0" lvl="0" indent="-2428875" defTabSz="914400" eaLnBrk="1" fontAlgn="auto" latinLnBrk="0" hangingPunct="1">
              <a:lnSpc>
                <a:spcPct val="100000"/>
              </a:lnSpc>
              <a:spcBef>
                <a:spcPts val="0"/>
              </a:spcBef>
              <a:spcAft>
                <a:spcPts val="1200"/>
              </a:spcAft>
              <a:buClrTx/>
              <a:buSzTx/>
              <a:buFontTx/>
              <a:buNone/>
              <a:tabLst>
                <a:tab pos="541338" algn="l"/>
              </a:tabLst>
              <a:defRPr/>
            </a:pPr>
            <a:r>
              <a:rPr kumimoji="0" lang="de-DE" sz="1700" b="1" i="0" u="none" strike="noStrike" kern="0" cap="none" spc="0" normalizeH="0" baseline="0" noProof="0" dirty="0">
                <a:ln>
                  <a:noFill/>
                </a:ln>
                <a:solidFill>
                  <a:srgbClr val="11275D"/>
                </a:solidFill>
                <a:effectLst/>
                <a:uLnTx/>
                <a:uFillTx/>
              </a:rPr>
              <a:t>www.deinewege.info</a:t>
            </a:r>
          </a:p>
        </p:txBody>
      </p:sp>
      <p:grpSp>
        <p:nvGrpSpPr>
          <p:cNvPr id="2" name="Gruppieren 1"/>
          <p:cNvGrpSpPr/>
          <p:nvPr userDrawn="1"/>
        </p:nvGrpSpPr>
        <p:grpSpPr>
          <a:xfrm>
            <a:off x="10487487" y="4604880"/>
            <a:ext cx="1704513" cy="541538"/>
            <a:chOff x="7439486" y="3307022"/>
            <a:chExt cx="1704513" cy="541538"/>
          </a:xfrm>
        </p:grpSpPr>
        <p:sp>
          <p:nvSpPr>
            <p:cNvPr id="8" name="Rechteck 7"/>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p>
          </p:txBody>
        </p:sp>
        <p:pic>
          <p:nvPicPr>
            <p:cNvPr id="9" name="Picture 2" descr="H:\Breuer\Bereich VA und Initiativen\Projekte\CD\Logos\VISIONZERO_logo\jpg\300dpi\VISIONZERO_logo_4c_300.jpg"/>
            <p:cNvPicPr>
              <a:picLocks noChangeAspect="1" noChangeArrowheads="1"/>
            </p:cNvPicPr>
            <p:nvPr userDrawn="1"/>
          </p:nvPicPr>
          <p:blipFill>
            <a:blip r:embed="rId5" cstate="screen"/>
            <a:srcRect/>
            <a:stretch>
              <a:fillRect/>
            </a:stretch>
          </p:blipFill>
          <p:spPr bwMode="auto">
            <a:xfrm>
              <a:off x="7591725" y="3416559"/>
              <a:ext cx="1396859" cy="324000"/>
            </a:xfrm>
            <a:prstGeom prst="rect">
              <a:avLst/>
            </a:prstGeom>
            <a:noFill/>
          </p:spPr>
        </p:pic>
      </p:grpSp>
      <p:pic>
        <p:nvPicPr>
          <p:cNvPr id="10" name="Grafik 9"/>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855" y="2529441"/>
            <a:ext cx="2508976" cy="2508976"/>
          </a:xfrm>
          <a:prstGeom prst="rect">
            <a:avLst/>
          </a:prstGeom>
        </p:spPr>
      </p:pic>
    </p:spTree>
    <p:extLst>
      <p:ext uri="{BB962C8B-B14F-4D97-AF65-F5344CB8AC3E}">
        <p14:creationId xmlns:p14="http://schemas.microsoft.com/office/powerpoint/2010/main" val="1889549578"/>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grpSp>
        <p:nvGrpSpPr>
          <p:cNvPr id="2" name="Gruppieren 1"/>
          <p:cNvGrpSpPr/>
          <p:nvPr userDrawn="1"/>
        </p:nvGrpSpPr>
        <p:grpSpPr>
          <a:xfrm>
            <a:off x="10487487" y="4604880"/>
            <a:ext cx="1704513" cy="541538"/>
            <a:chOff x="7439486" y="3307022"/>
            <a:chExt cx="1704513" cy="541538"/>
          </a:xfrm>
        </p:grpSpPr>
        <p:sp>
          <p:nvSpPr>
            <p:cNvPr id="8" name="Rechteck 7"/>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p>
          </p:txBody>
        </p:sp>
        <p:pic>
          <p:nvPicPr>
            <p:cNvPr id="9" name="Picture 2" descr="H:\Breuer\Bereich VA und Initiativen\Projekte\CD\Logos\VISIONZERO_logo\jpg\300dpi\VISIONZERO_logo_4c_300.jpg"/>
            <p:cNvPicPr>
              <a:picLocks noChangeAspect="1" noChangeArrowheads="1"/>
            </p:cNvPicPr>
            <p:nvPr userDrawn="1"/>
          </p:nvPicPr>
          <p:blipFill>
            <a:blip r:embed="rId2" cstate="screen"/>
            <a:srcRect/>
            <a:stretch>
              <a:fillRect/>
            </a:stretch>
          </p:blipFill>
          <p:spPr bwMode="auto">
            <a:xfrm>
              <a:off x="7591725" y="3416559"/>
              <a:ext cx="1396859" cy="324000"/>
            </a:xfrm>
            <a:prstGeom prst="rect">
              <a:avLst/>
            </a:prstGeom>
            <a:noFill/>
          </p:spPr>
        </p:pic>
      </p:grpSp>
    </p:spTree>
    <p:extLst>
      <p:ext uri="{BB962C8B-B14F-4D97-AF65-F5344CB8AC3E}">
        <p14:creationId xmlns:p14="http://schemas.microsoft.com/office/powerpoint/2010/main" val="2953161584"/>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endParaRPr lang="de-DE" dirty="0"/>
          </a:p>
        </p:txBody>
      </p:sp>
    </p:spTree>
    <p:extLst>
      <p:ext uri="{BB962C8B-B14F-4D97-AF65-F5344CB8AC3E}">
        <p14:creationId xmlns:p14="http://schemas.microsoft.com/office/powerpoint/2010/main" val="263654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endParaRPr lang="de-DE" dirty="0"/>
          </a:p>
        </p:txBody>
      </p:sp>
    </p:spTree>
    <p:extLst>
      <p:ext uri="{BB962C8B-B14F-4D97-AF65-F5344CB8AC3E}">
        <p14:creationId xmlns:p14="http://schemas.microsoft.com/office/powerpoint/2010/main" val="1719826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marL="0" indent="0" algn="r" defTabSz="1219170" rtl="0" eaLnBrk="1" latinLnBrk="0" hangingPunct="1">
              <a:lnSpc>
                <a:spcPct val="100000"/>
              </a:lnSpc>
              <a:spcBef>
                <a:spcPts val="0"/>
              </a:spcBef>
              <a:spcAft>
                <a:spcPts val="1067"/>
              </a:spcAft>
              <a:buFontTx/>
              <a:buNone/>
              <a:defRPr lang="de-DE" sz="900" b="0" kern="1200" smtClean="0">
                <a:solidFill>
                  <a:schemeClr val="tx2"/>
                </a:solidFill>
                <a:latin typeface="+mn-lt"/>
                <a:ea typeface="+mn-ea"/>
                <a:cs typeface="+mn-cs"/>
              </a:defRPr>
            </a:lvl1pPr>
            <a:lvl2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2pPr>
            <a:lvl3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3pPr>
            <a:lvl4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4pPr>
            <a:lvl5pPr marL="0" indent="0" algn="r" defTabSz="1219170" rtl="0" eaLnBrk="1" latinLnBrk="0" hangingPunct="1">
              <a:lnSpc>
                <a:spcPct val="100000"/>
              </a:lnSpc>
              <a:spcBef>
                <a:spcPts val="0"/>
              </a:spcBef>
              <a:spcAft>
                <a:spcPts val="1067"/>
              </a:spcAft>
              <a:buFontTx/>
              <a:buNone/>
              <a:defRPr lang="de-DE" sz="1200" b="1" kern="1200" dirty="0">
                <a:solidFill>
                  <a:schemeClr val="bg2"/>
                </a:solidFill>
                <a:latin typeface="+mn-lt"/>
                <a:ea typeface="+mn-ea"/>
                <a:cs typeface="+mn-cs"/>
              </a:defRPr>
            </a:lvl5pPr>
          </a:lstStyle>
          <a:p>
            <a:pPr lvl="0"/>
            <a:endParaRPr lang="de-DE" dirty="0"/>
          </a:p>
        </p:txBody>
      </p:sp>
    </p:spTree>
    <p:extLst>
      <p:ext uri="{BB962C8B-B14F-4D97-AF65-F5344CB8AC3E}">
        <p14:creationId xmlns:p14="http://schemas.microsoft.com/office/powerpoint/2010/main" val="237907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5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3" name="Content Placeholder 2"/>
          <p:cNvSpPr>
            <a:spLocks noGrp="1"/>
          </p:cNvSpPr>
          <p:nvPr>
            <p:ph idx="1"/>
          </p:nvPr>
        </p:nvSpPr>
        <p:spPr>
          <a:xfrm>
            <a:off x="215386" y="1628775"/>
            <a:ext cx="11762125" cy="3768000"/>
          </a:xfrm>
          <a:prstGeom prst="rect">
            <a:avLst/>
          </a:prstGeom>
        </p:spPr>
        <p:txBody>
          <a:bodyPr>
            <a:no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liennummernplatzhalter 8"/>
          <p:cNvSpPr>
            <a:spLocks noGrp="1"/>
          </p:cNvSpPr>
          <p:nvPr>
            <p:ph type="sldNum" sz="quarter" idx="12"/>
          </p:nvPr>
        </p:nvSpPr>
        <p:spPr/>
        <p:txBody>
          <a:bodyPr>
            <a:noAutofit/>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0899974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5" name="Title Placeholder 1"/>
          <p:cNvSpPr>
            <a:spLocks noGrp="1"/>
          </p:cNvSpPr>
          <p:nvPr>
            <p:ph type="title"/>
          </p:nvPr>
        </p:nvSpPr>
        <p:spPr>
          <a:xfrm>
            <a:off x="241300" y="190831"/>
            <a:ext cx="11709400" cy="1233855"/>
          </a:xfrm>
          <a:prstGeom prst="rect">
            <a:avLst/>
          </a:prstGeom>
        </p:spPr>
        <p:txBody>
          <a:bodyPr vert="horz" lIns="90000" tIns="0" rIns="90000" bIns="0" rtlCol="0" anchor="b" anchorCtr="0">
            <a:noAutofit/>
          </a:bodyPr>
          <a:lstStyle/>
          <a:p>
            <a:r>
              <a:rPr lang="de-DE" dirty="0"/>
              <a:t>Titelmasterformat durch Klicken bearbeiten</a:t>
            </a:r>
            <a:endParaRPr lang="en-US" dirty="0"/>
          </a:p>
        </p:txBody>
      </p:sp>
      <p:sp>
        <p:nvSpPr>
          <p:cNvPr id="7" name="Text Placeholder 6"/>
          <p:cNvSpPr>
            <a:spLocks noGrp="1"/>
          </p:cNvSpPr>
          <p:nvPr>
            <p:ph idx="1" hasCustomPrompt="1"/>
          </p:nvPr>
        </p:nvSpPr>
        <p:spPr>
          <a:xfrm>
            <a:off x="238273" y="1599700"/>
            <a:ext cx="11712427" cy="3849595"/>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1067"/>
              </a:spcAft>
              <a:buClrTx/>
              <a:buSzTx/>
              <a:buFontTx/>
              <a:buNone/>
              <a:tabLst/>
              <a:defRPr lang="en-US" sz="2133" b="0" kern="1200" dirty="0">
                <a:solidFill>
                  <a:schemeClr val="tx1"/>
                </a:solidFill>
                <a:latin typeface="+mn-lt"/>
                <a:ea typeface="+mn-ea"/>
                <a:cs typeface="+mn-cs"/>
              </a:defRPr>
            </a:lvl1pPr>
            <a:lvl2pPr marL="243411" marR="0" indent="-243411"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lang="en-US" sz="2133" b="0" kern="1200" dirty="0">
                <a:solidFill>
                  <a:schemeClr val="tx1"/>
                </a:solidFill>
                <a:latin typeface="+mn-lt"/>
                <a:ea typeface="+mn-ea"/>
                <a:cs typeface="+mn-cs"/>
              </a:defRPr>
            </a:lvl2pPr>
            <a:lvl3pPr marL="478355" marR="0" indent="-234945"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lang="en-US" sz="2133" b="0" kern="1200" dirty="0">
                <a:solidFill>
                  <a:schemeClr val="tx1"/>
                </a:solidFill>
                <a:latin typeface="+mn-lt"/>
                <a:ea typeface="+mn-ea"/>
                <a:cs typeface="+mn-cs"/>
              </a:defRPr>
            </a:lvl3pPr>
            <a:lvl4pPr marL="833946" marR="0" indent="-355591" algn="l" defTabSz="416974" rtl="0" eaLnBrk="1" fontAlgn="auto" latinLnBrk="0" hangingPunct="1">
              <a:lnSpc>
                <a:spcPct val="100000"/>
              </a:lnSpc>
              <a:spcBef>
                <a:spcPts val="0"/>
              </a:spcBef>
              <a:spcAft>
                <a:spcPts val="1067"/>
              </a:spcAft>
              <a:buClrTx/>
              <a:buSzTx/>
              <a:buFont typeface="Arial" panose="020B0604020202020204" pitchFamily="34" charset="0"/>
              <a:buChar char="•"/>
              <a:tabLst>
                <a:tab pos="478355" algn="l"/>
              </a:tabLst>
              <a:defRPr lang="en-US" sz="2133" b="0" kern="1200" dirty="0">
                <a:solidFill>
                  <a:schemeClr val="tx1"/>
                </a:solidFill>
                <a:latin typeface="+mn-lt"/>
                <a:ea typeface="+mn-ea"/>
                <a:cs typeface="+mn-cs"/>
              </a:defRPr>
            </a:lvl4pPr>
            <a:lvl5pPr marL="1198003" marR="0" indent="-364058" algn="l" defTabSz="1198003" rtl="0" eaLnBrk="1" fontAlgn="auto" latinLnBrk="0" hangingPunct="1">
              <a:lnSpc>
                <a:spcPct val="100000"/>
              </a:lnSpc>
              <a:spcBef>
                <a:spcPts val="0"/>
              </a:spcBef>
              <a:spcAft>
                <a:spcPts val="1067"/>
              </a:spcAft>
              <a:buClrTx/>
              <a:buSzTx/>
              <a:buFont typeface="Arial" panose="020B0604020202020204" pitchFamily="34" charset="0"/>
              <a:buChar char="•"/>
              <a:tabLst>
                <a:tab pos="833946" algn="l"/>
              </a:tabLst>
              <a:defRPr lang="en-US" sz="2133" b="0" kern="1200" dirty="0">
                <a:solidFill>
                  <a:schemeClr val="tx1"/>
                </a:solidFill>
                <a:latin typeface="+mn-lt"/>
                <a:ea typeface="+mn-ea"/>
                <a:cs typeface="+mn-cs"/>
              </a:defRPr>
            </a:lvl5pPr>
          </a:lstStyle>
          <a:p>
            <a:pPr marL="0" marR="0" lvl="0" indent="0" algn="l" defTabSz="1219170" rtl="0" eaLnBrk="1" fontAlgn="auto" latinLnBrk="0" hangingPunct="1">
              <a:lnSpc>
                <a:spcPct val="100000"/>
              </a:lnSpc>
              <a:spcBef>
                <a:spcPts val="0"/>
              </a:spcBef>
              <a:spcAft>
                <a:spcPts val="1067"/>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Edit Master text styles</a:t>
            </a:r>
          </a:p>
          <a:p>
            <a:pPr marL="243411" marR="0" lvl="1" indent="-243411"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Second level</a:t>
            </a:r>
          </a:p>
          <a:p>
            <a:pPr marL="478355" marR="0" lvl="2" indent="-234945"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Third level</a:t>
            </a:r>
          </a:p>
          <a:p>
            <a:pPr marL="833946" marR="0" lvl="3" indent="-355591" algn="l" defTabSz="416974" rtl="0" eaLnBrk="1" fontAlgn="auto" latinLnBrk="0" hangingPunct="1">
              <a:lnSpc>
                <a:spcPct val="100000"/>
              </a:lnSpc>
              <a:spcBef>
                <a:spcPts val="0"/>
              </a:spcBef>
              <a:spcAft>
                <a:spcPts val="1067"/>
              </a:spcAft>
              <a:buClrTx/>
              <a:buSzTx/>
              <a:buFont typeface="Arial" panose="020B0604020202020204" pitchFamily="34" charset="0"/>
              <a:buChar char="•"/>
              <a:tabLst>
                <a:tab pos="478355" algn="l"/>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Fourth level</a:t>
            </a:r>
          </a:p>
          <a:p>
            <a:pPr marL="1198003" marR="0" lvl="4" indent="-364058" algn="l" defTabSz="1198003" rtl="0" eaLnBrk="1" fontAlgn="auto" latinLnBrk="0" hangingPunct="1">
              <a:lnSpc>
                <a:spcPct val="100000"/>
              </a:lnSpc>
              <a:spcBef>
                <a:spcPts val="0"/>
              </a:spcBef>
              <a:spcAft>
                <a:spcPts val="1067"/>
              </a:spcAft>
              <a:buClrTx/>
              <a:buSzTx/>
              <a:buFont typeface="Arial" panose="020B0604020202020204" pitchFamily="34" charset="0"/>
              <a:buChar char="•"/>
              <a:tabLst>
                <a:tab pos="833946" algn="l"/>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Fifth level</a:t>
            </a:r>
          </a:p>
        </p:txBody>
      </p:sp>
      <p:sp>
        <p:nvSpPr>
          <p:cNvPr id="6"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402253127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241299" y="1600200"/>
            <a:ext cx="5732484"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3950" y="1600200"/>
            <a:ext cx="5746751"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Foliennummernplatzhalter 9"/>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99255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241301" y="1600199"/>
            <a:ext cx="5732484" cy="3870297"/>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6203951" y="1600199"/>
            <a:ext cx="5746749" cy="3870297"/>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9"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414561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rechts">
    <p:bg>
      <p:bgRef idx="1001">
        <a:schemeClr val="bg1"/>
      </p:bgRef>
    </p:bg>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6203951" y="1600200"/>
            <a:ext cx="5746749" cy="3880899"/>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241301" y="1600200"/>
            <a:ext cx="5734084"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Foliennummernplatzhalter 12"/>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9"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11811376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1301" y="1598400"/>
            <a:ext cx="5753100" cy="411632"/>
          </a:xfrm>
          <a:prstGeom prst="rect">
            <a:avLst/>
          </a:prstGeom>
        </p:spPr>
        <p:txBody>
          <a:bodyPr anchor="t">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5" name="Text Placeholder 4"/>
          <p:cNvSpPr>
            <a:spLocks noGrp="1"/>
          </p:cNvSpPr>
          <p:nvPr>
            <p:ph type="body" sz="quarter" idx="3"/>
          </p:nvPr>
        </p:nvSpPr>
        <p:spPr>
          <a:xfrm>
            <a:off x="6216651" y="1598400"/>
            <a:ext cx="5734048" cy="411632"/>
          </a:xfrm>
          <a:prstGeom prst="rect">
            <a:avLst/>
          </a:prstGeom>
        </p:spPr>
        <p:txBody>
          <a:bodyPr anchor="t">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10" name="Titel 9"/>
          <p:cNvSpPr>
            <a:spLocks noGrp="1"/>
          </p:cNvSpPr>
          <p:nvPr>
            <p:ph type="title"/>
          </p:nvPr>
        </p:nvSpPr>
        <p:spPr/>
        <p:txBody>
          <a:bodyPr/>
          <a:lstStyle/>
          <a:p>
            <a:r>
              <a:rPr lang="de-DE"/>
              <a:t>Titelmasterformat durch Klicken bearbeiten</a:t>
            </a:r>
            <a:endParaRPr lang="de-DE" dirty="0"/>
          </a:p>
        </p:txBody>
      </p:sp>
      <p:sp>
        <p:nvSpPr>
          <p:cNvPr id="15" name="Bildplatzhalter 6"/>
          <p:cNvSpPr>
            <a:spLocks noGrp="1"/>
          </p:cNvSpPr>
          <p:nvPr>
            <p:ph type="pic" sz="quarter" idx="13"/>
          </p:nvPr>
        </p:nvSpPr>
        <p:spPr>
          <a:xfrm>
            <a:off x="241301" y="2095501"/>
            <a:ext cx="5734084" cy="3396201"/>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16" name="Bildplatzhalter 6"/>
          <p:cNvSpPr>
            <a:spLocks noGrp="1"/>
          </p:cNvSpPr>
          <p:nvPr>
            <p:ph type="pic" sz="quarter" idx="14"/>
          </p:nvPr>
        </p:nvSpPr>
        <p:spPr>
          <a:xfrm>
            <a:off x="6206066" y="2095501"/>
            <a:ext cx="5744633" cy="3396201"/>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6" name="Foliennummernplatzhalter 5"/>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8"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73821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Bild 1 Drittel Text">
    <p:bg>
      <p:bgRef idx="1001">
        <a:schemeClr val="bg1"/>
      </p:bgRef>
    </p:bg>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1" y="1598400"/>
            <a:ext cx="7999760" cy="3893301"/>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8412481" y="1598400"/>
            <a:ext cx="3538219"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9"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61017547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7" name="Textplatzhalter 6"/>
          <p:cNvSpPr>
            <a:spLocks noGrp="1"/>
          </p:cNvSpPr>
          <p:nvPr>
            <p:ph type="body" sz="quarter" idx="14"/>
          </p:nvPr>
        </p:nvSpPr>
        <p:spPr>
          <a:xfrm>
            <a:off x="240001" y="1598400"/>
            <a:ext cx="3327951"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8"/>
          <p:cNvSpPr>
            <a:spLocks noGrp="1"/>
          </p:cNvSpPr>
          <p:nvPr>
            <p:ph sz="quarter" idx="15"/>
          </p:nvPr>
        </p:nvSpPr>
        <p:spPr>
          <a:xfrm>
            <a:off x="3771196" y="1598400"/>
            <a:ext cx="8179504"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oliennummernplatzhalter 8"/>
          <p:cNvSpPr>
            <a:spLocks noGrp="1"/>
          </p:cNvSpPr>
          <p:nvPr>
            <p:ph type="sldNum" sz="quarter" idx="18"/>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8" name="Textplatzhalter 17"/>
          <p:cNvSpPr>
            <a:spLocks noGrp="1"/>
          </p:cNvSpPr>
          <p:nvPr>
            <p:ph type="body" sz="quarter" idx="19"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40326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300" y="190831"/>
            <a:ext cx="11709400" cy="1233855"/>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7837999" y="6573913"/>
            <a:ext cx="4114800" cy="144000"/>
          </a:xfrm>
          <a:prstGeom prst="rect">
            <a:avLst/>
          </a:prstGeom>
        </p:spPr>
        <p:txBody>
          <a:bodyPr vert="horz" lIns="0" tIns="0" rIns="0" bIns="0" rtlCol="0" anchor="ctr"/>
          <a:lstStyle>
            <a:lvl1pPr algn="r">
              <a:defRPr sz="933" b="1">
                <a:solidFill>
                  <a:schemeClr val="tx1"/>
                </a:solidFill>
              </a:defRPr>
            </a:lvl1pPr>
          </a:lstStyle>
          <a:p>
            <a:fld id="{C14075F3-F5BF-419D-BE50-EBF9B68250F3}" type="slidenum">
              <a:rPr lang="de-DE" smtClean="0"/>
              <a:pPr/>
              <a:t>‹Nr.›</a:t>
            </a:fld>
            <a:endParaRPr lang="de-DE" dirty="0"/>
          </a:p>
        </p:txBody>
      </p:sp>
      <p:sp>
        <p:nvSpPr>
          <p:cNvPr id="7" name="Text Placeholder 6"/>
          <p:cNvSpPr>
            <a:spLocks noGrp="1"/>
          </p:cNvSpPr>
          <p:nvPr>
            <p:ph type="body" idx="1"/>
          </p:nvPr>
        </p:nvSpPr>
        <p:spPr>
          <a:xfrm>
            <a:off x="238273" y="1599700"/>
            <a:ext cx="11712427" cy="384959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Bild 20" descr="DVR-LOGO_4c_100.jpg"/>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8273" y="5762991"/>
            <a:ext cx="960000" cy="960000"/>
          </a:xfrm>
          <a:prstGeom prst="rect">
            <a:avLst/>
          </a:prstGeom>
        </p:spPr>
      </p:pic>
      <p:grpSp>
        <p:nvGrpSpPr>
          <p:cNvPr id="9" name="Gruppieren 8"/>
          <p:cNvGrpSpPr/>
          <p:nvPr/>
        </p:nvGrpSpPr>
        <p:grpSpPr>
          <a:xfrm>
            <a:off x="1" y="5480699"/>
            <a:ext cx="12192001" cy="291347"/>
            <a:chOff x="0" y="3744778"/>
            <a:chExt cx="9144001" cy="218510"/>
          </a:xfrm>
        </p:grpSpPr>
        <p:sp>
          <p:nvSpPr>
            <p:cNvPr id="3" name="Rechteck 2"/>
            <p:cNvSpPr/>
            <p:nvPr userDrawn="1"/>
          </p:nvSpPr>
          <p:spPr>
            <a:xfrm>
              <a:off x="180975" y="3816778"/>
              <a:ext cx="878205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Rechteck 14"/>
            <p:cNvSpPr/>
            <p:nvPr userDrawn="1"/>
          </p:nvSpPr>
          <p:spPr>
            <a:xfrm>
              <a:off x="1" y="374477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 name="Rechteck 15"/>
            <p:cNvSpPr/>
            <p:nvPr userDrawn="1"/>
          </p:nvSpPr>
          <p:spPr>
            <a:xfrm>
              <a:off x="0" y="389128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pic>
        <p:nvPicPr>
          <p:cNvPr id="11" name="Picture 2" descr="H:\Breuer\Bereich VA und Initiativen\Projekte\CD\Logos\DGUV\Gemeinschaftslogo UK-BG\Gemeinschaftslogo UK-BG\JPG\Logo-UK-BG-Claim-2z-RGB.jpg"/>
          <p:cNvPicPr>
            <a:picLocks noChangeAspect="1" noChangeArrowheads="1"/>
          </p:cNvPicPr>
          <p:nvPr/>
        </p:nvPicPr>
        <p:blipFill>
          <a:blip r:embed="rId30" cstate="print"/>
          <a:srcRect/>
          <a:stretch>
            <a:fillRect/>
          </a:stretch>
        </p:blipFill>
        <p:spPr bwMode="auto">
          <a:xfrm>
            <a:off x="1681926" y="5930991"/>
            <a:ext cx="1523721" cy="624000"/>
          </a:xfrm>
          <a:prstGeom prst="rect">
            <a:avLst/>
          </a:prstGeom>
          <a:noFill/>
        </p:spPr>
      </p:pic>
      <p:pic>
        <p:nvPicPr>
          <p:cNvPr id="13" name="Grafik 12">
            <a:extLst>
              <a:ext uri="{FF2B5EF4-FFF2-40B4-BE49-F238E27FC236}">
                <a16:creationId xmlns:a16="http://schemas.microsoft.com/office/drawing/2014/main" id="{7A3E4C6D-3156-6A41-8944-93D748048E95}"/>
              </a:ext>
            </a:extLst>
          </p:cNvPr>
          <p:cNvPicPr>
            <a:picLocks noChangeAspect="1"/>
          </p:cNvPicPr>
          <p:nvPr userDrawn="1"/>
        </p:nvPicPr>
        <p:blipFill>
          <a:blip r:embed="rId31"/>
          <a:stretch>
            <a:fillRect/>
          </a:stretch>
        </p:blipFill>
        <p:spPr>
          <a:xfrm>
            <a:off x="3780223" y="5993750"/>
            <a:ext cx="1915182" cy="535248"/>
          </a:xfrm>
          <a:prstGeom prst="rect">
            <a:avLst/>
          </a:prstGeom>
        </p:spPr>
      </p:pic>
    </p:spTree>
    <p:extLst>
      <p:ext uri="{BB962C8B-B14F-4D97-AF65-F5344CB8AC3E}">
        <p14:creationId xmlns:p14="http://schemas.microsoft.com/office/powerpoint/2010/main" val="480597552"/>
      </p:ext>
    </p:extLst>
  </p:cSld>
  <p:clrMap bg1="lt1" tx1="dk1" bg2="lt2" tx2="dk2" accent1="accent1" accent2="accent2" accent3="accent3" accent4="accent4" accent5="accent5" accent6="accent6" hlink="hlink" folHlink="folHlink"/>
  <p:sldLayoutIdLst>
    <p:sldLayoutId id="2147483715"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6" r:id="rId23"/>
    <p:sldLayoutId id="2147483711" r:id="rId24"/>
    <p:sldLayoutId id="2147483712" r:id="rId25"/>
    <p:sldLayoutId id="2147483713" r:id="rId26"/>
    <p:sldLayoutId id="2147483717" r:id="rId27"/>
  </p:sldLayoutIdLst>
  <p:hf hdr="0"/>
  <p:txStyles>
    <p:title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0">
          <p15:clr>
            <a:srgbClr val="F26B43"/>
          </p15:clr>
        </p15:guide>
        <p15:guide id="2" orient="horz" pos="1026">
          <p15:clr>
            <a:srgbClr val="F26B43"/>
          </p15:clr>
        </p15:guide>
        <p15:guide id="3" orient="horz" pos="4212">
          <p15:clr>
            <a:srgbClr val="F26B43"/>
          </p15:clr>
        </p15:guide>
        <p15:guide id="4" orient="horz" pos="3441">
          <p15:clr>
            <a:srgbClr val="F26B43"/>
          </p15:clr>
        </p15:guide>
        <p15:guide id="5" pos="2880">
          <p15:clr>
            <a:srgbClr val="F26B43"/>
          </p15:clr>
        </p15:guide>
        <p15:guide id="6" pos="101">
          <p15:clr>
            <a:srgbClr val="F26B43"/>
          </p15:clr>
        </p15:guide>
        <p15:guide id="7" pos="5660">
          <p15:clr>
            <a:srgbClr val="F26B43"/>
          </p15:clr>
        </p15:guide>
        <p15:guide id="8" pos="2931">
          <p15:clr>
            <a:srgbClr val="F26B43"/>
          </p15:clr>
        </p15:guide>
        <p15:guide id="9" pos="2829">
          <p15:clr>
            <a:srgbClr val="F26B43"/>
          </p15:clr>
        </p15:guide>
        <p15:guide id="10" orient="horz" pos="1151">
          <p15:clr>
            <a:srgbClr val="F26B43"/>
          </p15:clr>
        </p15:guide>
        <p15:guide id="11" orient="horz" pos="10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jp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publikationen.dguv.de/widgets/pdf/download/article/368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publikationen.dguv.de/widgets/pdf/download/article/1125"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slide" Target="slide44.xml"/></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36.xml"/><Relationship Id="rId2" Type="http://schemas.openxmlformats.org/officeDocument/2006/relationships/slide" Target="slide5.xml"/><Relationship Id="rId1" Type="http://schemas.openxmlformats.org/officeDocument/2006/relationships/slideLayout" Target="../slideLayouts/slideLayout14.xml"/><Relationship Id="rId6" Type="http://schemas.openxmlformats.org/officeDocument/2006/relationships/slide" Target="slide29.xml"/><Relationship Id="rId5" Type="http://schemas.openxmlformats.org/officeDocument/2006/relationships/slide" Target="slide23.xml"/><Relationship Id="rId4" Type="http://schemas.openxmlformats.org/officeDocument/2006/relationships/slide" Target="slide18.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hyperlink" Target="https://www.destatis.de/DE/Methoden/WISTA-Wirtschaft-und-Statistik/2010/12/unfallstatistik-122010.pdf;jsessionid=D31B4012D1D949BF94403C360F4169D2.internet741?__blob=publicationFil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slide" Target="slide44.xm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hyperlink" Target="http://www.deinewege.info/"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g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platzhalter 16"/>
          <p:cNvSpPr>
            <a:spLocks noGrp="1"/>
          </p:cNvSpPr>
          <p:nvPr>
            <p:ph type="body" sz="quarter" idx="11"/>
          </p:nvPr>
        </p:nvSpPr>
        <p:spPr>
          <a:xfrm>
            <a:off x="6184019" y="5888103"/>
            <a:ext cx="5744456" cy="162000"/>
          </a:xfrm>
        </p:spPr>
        <p:txBody>
          <a:bodyPr vert="horz" lIns="0" tIns="0" rIns="0" bIns="0" rtlCol="0">
            <a:noAutofit/>
          </a:bodyPr>
          <a:lstStyle/>
          <a:p>
            <a:pPr algn="r"/>
            <a:r>
              <a:rPr lang="de-DE" dirty="0"/>
              <a:t>DVR/UK/BG-Schwerpunktaktion 2020</a:t>
            </a:r>
          </a:p>
        </p:txBody>
      </p:sp>
      <p:grpSp>
        <p:nvGrpSpPr>
          <p:cNvPr id="19" name="Gruppieren 18"/>
          <p:cNvGrpSpPr/>
          <p:nvPr/>
        </p:nvGrpSpPr>
        <p:grpSpPr>
          <a:xfrm>
            <a:off x="9919315" y="4556115"/>
            <a:ext cx="2272684" cy="722051"/>
            <a:chOff x="7439486" y="4625282"/>
            <a:chExt cx="1704513" cy="541538"/>
          </a:xfrm>
        </p:grpSpPr>
        <p:sp>
          <p:nvSpPr>
            <p:cNvPr id="20" name="Rechteck 1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1" name="Picture 2" descr="H:\Breuer\Bereich VA und Initiativen\Projekte\CD\Logos\VISIONZERO_logo\jpg\300dpi\VISIONZERO_logo_4c_300.jpg"/>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9" name="Bild 1">
            <a:extLst>
              <a:ext uri="{FF2B5EF4-FFF2-40B4-BE49-F238E27FC236}">
                <a16:creationId xmlns:a16="http://schemas.microsoft.com/office/drawing/2014/main" id="{ED170D61-5C53-C541-B91E-E6F08CD1B2C2}"/>
              </a:ext>
            </a:extLst>
          </p:cNvPr>
          <p:cNvPicPr>
            <a:picLocks noChangeAspect="1"/>
          </p:cNvPicPr>
          <p:nvPr/>
        </p:nvPicPr>
        <p:blipFill rotWithShape="1">
          <a:blip r:embed="rId5"/>
          <a:srcRect l="1037" t="4964" r="-49" b="3015"/>
          <a:stretch/>
        </p:blipFill>
        <p:spPr>
          <a:xfrm>
            <a:off x="227013" y="149874"/>
            <a:ext cx="11701462" cy="5312713"/>
          </a:xfrm>
          <a:prstGeom prst="rect">
            <a:avLst/>
          </a:prstGeom>
        </p:spPr>
      </p:pic>
      <p:grpSp>
        <p:nvGrpSpPr>
          <p:cNvPr id="10" name="Gruppieren 9">
            <a:extLst>
              <a:ext uri="{FF2B5EF4-FFF2-40B4-BE49-F238E27FC236}">
                <a16:creationId xmlns:a16="http://schemas.microsoft.com/office/drawing/2014/main" id="{E6A5F914-FDAB-2441-971E-84CB9C12CD8E}"/>
              </a:ext>
            </a:extLst>
          </p:cNvPr>
          <p:cNvGrpSpPr/>
          <p:nvPr/>
        </p:nvGrpSpPr>
        <p:grpSpPr>
          <a:xfrm>
            <a:off x="9919315" y="4556115"/>
            <a:ext cx="2272684" cy="722051"/>
            <a:chOff x="7439486" y="4625282"/>
            <a:chExt cx="1704513" cy="541538"/>
          </a:xfrm>
        </p:grpSpPr>
        <p:sp>
          <p:nvSpPr>
            <p:cNvPr id="11" name="Rechteck 10">
              <a:extLst>
                <a:ext uri="{FF2B5EF4-FFF2-40B4-BE49-F238E27FC236}">
                  <a16:creationId xmlns:a16="http://schemas.microsoft.com/office/drawing/2014/main" id="{55EA7020-FFEB-7245-B937-13D52ECB05CF}"/>
                </a:ext>
              </a:extLst>
            </p:cNvPr>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2" name="Picture 2" descr="H:\Breuer\Bereich VA und Initiativen\Projekte\CD\Logos\VISIONZERO_logo\jpg\300dpi\VISIONZERO_logo_4c_300.jpg">
              <a:extLst>
                <a:ext uri="{FF2B5EF4-FFF2-40B4-BE49-F238E27FC236}">
                  <a16:creationId xmlns:a16="http://schemas.microsoft.com/office/drawing/2014/main" id="{60C94C2B-297F-6646-B22B-4E5C383D8648}"/>
                </a:ext>
              </a:extLst>
            </p:cNvPr>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14" name="Grafik 13">
            <a:extLst>
              <a:ext uri="{FF2B5EF4-FFF2-40B4-BE49-F238E27FC236}">
                <a16:creationId xmlns:a16="http://schemas.microsoft.com/office/drawing/2014/main" id="{366CE24D-2828-CF40-844C-3D9FD690AC21}"/>
              </a:ext>
            </a:extLst>
          </p:cNvPr>
          <p:cNvPicPr>
            <a:picLocks noChangeAspect="1"/>
          </p:cNvPicPr>
          <p:nvPr/>
        </p:nvPicPr>
        <p:blipFill>
          <a:blip r:embed="rId6"/>
          <a:srcRect/>
          <a:stretch/>
        </p:blipFill>
        <p:spPr>
          <a:xfrm>
            <a:off x="-36511" y="-362525"/>
            <a:ext cx="4778327" cy="4758123"/>
          </a:xfrm>
          <a:prstGeom prst="rect">
            <a:avLst/>
          </a:prstGeom>
        </p:spPr>
      </p:pic>
    </p:spTree>
    <p:custDataLst>
      <p:tags r:id="rId1"/>
    </p:custDataLst>
    <p:extLst>
      <p:ext uri="{BB962C8B-B14F-4D97-AF65-F5344CB8AC3E}">
        <p14:creationId xmlns:p14="http://schemas.microsoft.com/office/powerpoint/2010/main" val="3956594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err="1"/>
              <a:t>Rekuperation</a:t>
            </a:r>
            <a:endParaRPr lang="de-DE" dirty="0"/>
          </a:p>
        </p:txBody>
      </p:sp>
      <p:sp>
        <p:nvSpPr>
          <p:cNvPr id="4" name="Foliennummernplatzhalter 3"/>
          <p:cNvSpPr>
            <a:spLocks noGrp="1"/>
          </p:cNvSpPr>
          <p:nvPr>
            <p:ph type="sldNum" sz="quarter" idx="16"/>
          </p:nvPr>
        </p:nvSpPr>
        <p:spPr/>
        <p:txBody>
          <a:bodyPr/>
          <a:lstStyle/>
          <a:p>
            <a:fld id="{C14075F3-F5BF-419D-BE50-EBF9B68250F3}" type="slidenum">
              <a:rPr lang="de-DE" smtClean="0"/>
              <a:pPr/>
              <a:t>10</a:t>
            </a:fld>
            <a:endParaRPr lang="de-DE" dirty="0"/>
          </a:p>
        </p:txBody>
      </p:sp>
      <p:sp>
        <p:nvSpPr>
          <p:cNvPr id="7" name="Rechteck 6">
            <a:extLst>
              <a:ext uri="{FF2B5EF4-FFF2-40B4-BE49-F238E27FC236}">
                <a16:creationId xmlns:a16="http://schemas.microsoft.com/office/drawing/2014/main" id="{30AF96B3-20F2-9A40-B2C5-117D96A3835F}"/>
              </a:ext>
            </a:extLst>
          </p:cNvPr>
          <p:cNvSpPr/>
          <p:nvPr/>
        </p:nvSpPr>
        <p:spPr>
          <a:xfrm>
            <a:off x="227012" y="1517752"/>
            <a:ext cx="6315037" cy="4031873"/>
          </a:xfrm>
          <a:prstGeom prst="rect">
            <a:avLst/>
          </a:prstGeom>
        </p:spPr>
        <p:txBody>
          <a:bodyPr wrap="square" lIns="0" rIns="90000">
            <a:spAutoFit/>
          </a:bodyPr>
          <a:lstStyle/>
          <a:p>
            <a:pPr marL="457200" indent="-457200">
              <a:buFont typeface="Symbol" pitchFamily="2" charset="2"/>
              <a:buChar char="-"/>
            </a:pPr>
            <a:r>
              <a:rPr lang="de-DE" sz="3200" dirty="0"/>
              <a:t>Beim Bremsen: Strom wird erzeugt ▷ Akku wird geladen</a:t>
            </a:r>
          </a:p>
          <a:p>
            <a:pPr marL="457200" indent="-457200">
              <a:buFont typeface="Symbol" pitchFamily="2" charset="2"/>
              <a:buChar char="-"/>
            </a:pPr>
            <a:r>
              <a:rPr lang="de-DE" sz="3200" dirty="0"/>
              <a:t>Bewegungsenergie ▷ umgewandelt in elektrische Energie</a:t>
            </a:r>
          </a:p>
          <a:p>
            <a:pPr marL="457200" indent="-457200">
              <a:buFont typeface="Symbol" pitchFamily="2" charset="2"/>
              <a:buChar char="-"/>
            </a:pPr>
            <a:r>
              <a:rPr lang="de-DE" sz="3200" dirty="0" err="1"/>
              <a:t>Rekuperation</a:t>
            </a:r>
            <a:r>
              <a:rPr lang="de-DE" sz="3200" dirty="0"/>
              <a:t> nutzen: Vorausschauend fahren, </a:t>
            </a:r>
            <a:r>
              <a:rPr lang="de-DE" sz="3200" dirty="0" err="1"/>
              <a:t>Rekuperationsstufe</a:t>
            </a:r>
            <a:r>
              <a:rPr lang="de-DE" sz="3200" dirty="0"/>
              <a:t> anpassen</a:t>
            </a:r>
          </a:p>
        </p:txBody>
      </p:sp>
      <p:pic>
        <p:nvPicPr>
          <p:cNvPr id="12" name="Grafik 11">
            <a:extLst>
              <a:ext uri="{FF2B5EF4-FFF2-40B4-BE49-F238E27FC236}">
                <a16:creationId xmlns:a16="http://schemas.microsoft.com/office/drawing/2014/main" id="{06E2AC55-A063-DA44-B267-5A5FCAE7BB90}"/>
              </a:ext>
            </a:extLst>
          </p:cNvPr>
          <p:cNvPicPr>
            <a:picLocks noChangeAspect="1"/>
          </p:cNvPicPr>
          <p:nvPr/>
        </p:nvPicPr>
        <p:blipFill>
          <a:blip r:embed="rId3"/>
          <a:stretch>
            <a:fillRect/>
          </a:stretch>
        </p:blipFill>
        <p:spPr>
          <a:xfrm>
            <a:off x="10772775" y="188913"/>
            <a:ext cx="1155700" cy="1143000"/>
          </a:xfrm>
          <a:prstGeom prst="rect">
            <a:avLst/>
          </a:prstGeom>
        </p:spPr>
      </p:pic>
      <p:pic>
        <p:nvPicPr>
          <p:cNvPr id="5" name="Grafik 4">
            <a:extLst>
              <a:ext uri="{FF2B5EF4-FFF2-40B4-BE49-F238E27FC236}">
                <a16:creationId xmlns:a16="http://schemas.microsoft.com/office/drawing/2014/main" id="{DCF04665-D4CF-9D49-A91B-93F6A740E6C7}"/>
              </a:ext>
            </a:extLst>
          </p:cNvPr>
          <p:cNvPicPr>
            <a:picLocks noChangeAspect="1"/>
          </p:cNvPicPr>
          <p:nvPr/>
        </p:nvPicPr>
        <p:blipFill rotWithShape="1">
          <a:blip r:embed="rId4"/>
          <a:srcRect l="-130" t="11936" b="3821"/>
          <a:stretch/>
        </p:blipFill>
        <p:spPr>
          <a:xfrm>
            <a:off x="6675614" y="1683800"/>
            <a:ext cx="5252861" cy="3314572"/>
          </a:xfrm>
          <a:prstGeom prst="rect">
            <a:avLst/>
          </a:prstGeom>
        </p:spPr>
      </p:pic>
      <p:sp>
        <p:nvSpPr>
          <p:cNvPr id="9" name="Textplatzhalter 6">
            <a:extLst>
              <a:ext uri="{FF2B5EF4-FFF2-40B4-BE49-F238E27FC236}">
                <a16:creationId xmlns:a16="http://schemas.microsoft.com/office/drawing/2014/main" id="{BAAFA239-1B80-6742-A8A2-C9947F39C7A5}"/>
              </a:ext>
            </a:extLst>
          </p:cNvPr>
          <p:cNvSpPr>
            <a:spLocks noGrp="1"/>
          </p:cNvSpPr>
          <p:nvPr>
            <p:ph type="body" sz="quarter" idx="14"/>
          </p:nvPr>
        </p:nvSpPr>
        <p:spPr>
          <a:xfrm>
            <a:off x="6166205" y="5746643"/>
            <a:ext cx="5774400" cy="163200"/>
          </a:xfrm>
        </p:spPr>
        <p:txBody>
          <a:bodyPr vert="horz" lIns="0" tIns="0" rIns="0" bIns="0" rtlCol="0">
            <a:noAutofit/>
          </a:bodyPr>
          <a:lstStyle/>
          <a:p>
            <a:pPr algn="r"/>
            <a:r>
              <a:rPr lang="de-DE" dirty="0">
                <a:cs typeface="+mn-cs"/>
              </a:rPr>
              <a:t>Foto: VKM</a:t>
            </a:r>
          </a:p>
        </p:txBody>
      </p:sp>
    </p:spTree>
    <p:extLst>
      <p:ext uri="{BB962C8B-B14F-4D97-AF65-F5344CB8AC3E}">
        <p14:creationId xmlns:p14="http://schemas.microsoft.com/office/powerpoint/2010/main" val="145845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Parken an Ladestationen</a:t>
            </a:r>
          </a:p>
        </p:txBody>
      </p:sp>
      <p:sp>
        <p:nvSpPr>
          <p:cNvPr id="4" name="Foliennummernplatzhalter 3"/>
          <p:cNvSpPr>
            <a:spLocks noGrp="1"/>
          </p:cNvSpPr>
          <p:nvPr>
            <p:ph type="sldNum" sz="quarter" idx="16"/>
          </p:nvPr>
        </p:nvSpPr>
        <p:spPr/>
        <p:txBody>
          <a:bodyPr/>
          <a:lstStyle/>
          <a:p>
            <a:fld id="{C14075F3-F5BF-419D-BE50-EBF9B68250F3}" type="slidenum">
              <a:rPr lang="de-DE" smtClean="0"/>
              <a:pPr/>
              <a:t>11</a:t>
            </a:fld>
            <a:endParaRPr lang="de-DE" dirty="0"/>
          </a:p>
        </p:txBody>
      </p:sp>
      <p:pic>
        <p:nvPicPr>
          <p:cNvPr id="12" name="Grafik 11">
            <a:extLst>
              <a:ext uri="{FF2B5EF4-FFF2-40B4-BE49-F238E27FC236}">
                <a16:creationId xmlns:a16="http://schemas.microsoft.com/office/drawing/2014/main" id="{06E2AC55-A063-DA44-B267-5A5FCAE7BB90}"/>
              </a:ext>
            </a:extLst>
          </p:cNvPr>
          <p:cNvPicPr>
            <a:picLocks noChangeAspect="1"/>
          </p:cNvPicPr>
          <p:nvPr/>
        </p:nvPicPr>
        <p:blipFill>
          <a:blip r:embed="rId3"/>
          <a:stretch>
            <a:fillRect/>
          </a:stretch>
        </p:blipFill>
        <p:spPr>
          <a:xfrm>
            <a:off x="10772775" y="188913"/>
            <a:ext cx="1155700" cy="1143000"/>
          </a:xfrm>
          <a:prstGeom prst="rect">
            <a:avLst/>
          </a:prstGeom>
        </p:spPr>
      </p:pic>
      <p:sp>
        <p:nvSpPr>
          <p:cNvPr id="9" name="Textplatzhalter 6">
            <a:extLst>
              <a:ext uri="{FF2B5EF4-FFF2-40B4-BE49-F238E27FC236}">
                <a16:creationId xmlns:a16="http://schemas.microsoft.com/office/drawing/2014/main" id="{BAAFA239-1B80-6742-A8A2-C9947F39C7A5}"/>
              </a:ext>
            </a:extLst>
          </p:cNvPr>
          <p:cNvSpPr>
            <a:spLocks noGrp="1"/>
          </p:cNvSpPr>
          <p:nvPr>
            <p:ph type="body" sz="quarter" idx="14"/>
          </p:nvPr>
        </p:nvSpPr>
        <p:spPr>
          <a:xfrm>
            <a:off x="6166205" y="5746643"/>
            <a:ext cx="5774400" cy="163200"/>
          </a:xfrm>
        </p:spPr>
        <p:txBody>
          <a:bodyPr vert="horz" lIns="0" tIns="0" rIns="0" bIns="0" rtlCol="0">
            <a:noAutofit/>
          </a:bodyPr>
          <a:lstStyle/>
          <a:p>
            <a:pPr algn="r"/>
            <a:r>
              <a:rPr lang="de-DE" dirty="0">
                <a:cs typeface="+mn-cs"/>
              </a:rPr>
              <a:t>Fotos: VKM</a:t>
            </a:r>
          </a:p>
        </p:txBody>
      </p:sp>
      <p:pic>
        <p:nvPicPr>
          <p:cNvPr id="8" name="Grafik 7">
            <a:extLst>
              <a:ext uri="{FF2B5EF4-FFF2-40B4-BE49-F238E27FC236}">
                <a16:creationId xmlns:a16="http://schemas.microsoft.com/office/drawing/2014/main" id="{B0ADA827-DD89-1140-B65B-2C8D325D5A61}"/>
              </a:ext>
            </a:extLst>
          </p:cNvPr>
          <p:cNvPicPr/>
          <p:nvPr/>
        </p:nvPicPr>
        <p:blipFill rotWithShape="1">
          <a:blip r:embed="rId4" cstate="print">
            <a:extLst>
              <a:ext uri="{28A0092B-C50C-407E-A947-70E740481C1C}">
                <a14:useLocalDpi xmlns:a14="http://schemas.microsoft.com/office/drawing/2010/main" val="0"/>
              </a:ext>
            </a:extLst>
          </a:blip>
          <a:srcRect t="3097" b="12733"/>
          <a:stretch/>
        </p:blipFill>
        <p:spPr bwMode="auto">
          <a:xfrm>
            <a:off x="1333006" y="1478478"/>
            <a:ext cx="1763989" cy="3984110"/>
          </a:xfrm>
          <a:prstGeom prst="rect">
            <a:avLst/>
          </a:prstGeom>
          <a:noFill/>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7EF91D26-F700-C74D-A824-D661E106099C}"/>
              </a:ext>
            </a:extLst>
          </p:cNvPr>
          <p:cNvPicPr/>
          <p:nvPr/>
        </p:nvPicPr>
        <p:blipFill rotWithShape="1">
          <a:blip r:embed="rId5" cstate="print">
            <a:extLst>
              <a:ext uri="{28A0092B-C50C-407E-A947-70E740481C1C}">
                <a14:useLocalDpi xmlns:a14="http://schemas.microsoft.com/office/drawing/2010/main" val="0"/>
              </a:ext>
            </a:extLst>
          </a:blip>
          <a:srcRect b="6042"/>
          <a:stretch/>
        </p:blipFill>
        <p:spPr bwMode="auto">
          <a:xfrm>
            <a:off x="3836486" y="1346694"/>
            <a:ext cx="1763989" cy="4116338"/>
          </a:xfrm>
          <a:prstGeom prst="rect">
            <a:avLst/>
          </a:prstGeom>
          <a:noFill/>
          <a:ln>
            <a:noFill/>
          </a:ln>
          <a:extLst>
            <a:ext uri="{53640926-AAD7-44D8-BBD7-CCE9431645EC}">
              <a14:shadowObscured xmlns:a14="http://schemas.microsoft.com/office/drawing/2010/main"/>
            </a:ext>
          </a:extLst>
        </p:spPr>
      </p:pic>
      <p:pic>
        <p:nvPicPr>
          <p:cNvPr id="11" name="Grafik 10">
            <a:extLst>
              <a:ext uri="{FF2B5EF4-FFF2-40B4-BE49-F238E27FC236}">
                <a16:creationId xmlns:a16="http://schemas.microsoft.com/office/drawing/2014/main" id="{F679E5E1-90FA-5D43-B14A-EC81177F8987}"/>
              </a:ext>
            </a:extLst>
          </p:cNvPr>
          <p:cNvPicPr/>
          <p:nvPr/>
        </p:nvPicPr>
        <p:blipFill rotWithShape="1">
          <a:blip r:embed="rId6">
            <a:extLst>
              <a:ext uri="{28A0092B-C50C-407E-A947-70E740481C1C}">
                <a14:useLocalDpi xmlns:a14="http://schemas.microsoft.com/office/drawing/2010/main" val="0"/>
              </a:ext>
            </a:extLst>
          </a:blip>
          <a:srcRect l="-1391" t="3112" r="1391" b="4295"/>
          <a:stretch/>
        </p:blipFill>
        <p:spPr bwMode="auto">
          <a:xfrm>
            <a:off x="6339966" y="1478478"/>
            <a:ext cx="1727943" cy="3984110"/>
          </a:xfrm>
          <a:prstGeom prst="rect">
            <a:avLst/>
          </a:prstGeom>
          <a:noFill/>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id="{2708938E-BF3E-9D47-9629-0942A9DF5F26}"/>
              </a:ext>
            </a:extLst>
          </p:cNvPr>
          <p:cNvPicPr/>
          <p:nvPr/>
        </p:nvPicPr>
        <p:blipFill rotWithShape="1">
          <a:blip r:embed="rId7" cstate="print">
            <a:extLst>
              <a:ext uri="{28A0092B-C50C-407E-A947-70E740481C1C}">
                <a14:useLocalDpi xmlns:a14="http://schemas.microsoft.com/office/drawing/2010/main" val="0"/>
              </a:ext>
            </a:extLst>
          </a:blip>
          <a:srcRect t="47195" b="3208"/>
          <a:stretch/>
        </p:blipFill>
        <p:spPr bwMode="auto">
          <a:xfrm>
            <a:off x="8807400" y="3369201"/>
            <a:ext cx="1699576" cy="2093388"/>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5068502B-6BAF-DA48-9A78-5D8051530382}"/>
              </a:ext>
            </a:extLst>
          </p:cNvPr>
          <p:cNvPicPr/>
          <p:nvPr/>
        </p:nvPicPr>
        <p:blipFill rotWithShape="1">
          <a:blip r:embed="rId6">
            <a:extLst>
              <a:ext uri="{28A0092B-C50C-407E-A947-70E740481C1C}">
                <a14:useLocalDpi xmlns:a14="http://schemas.microsoft.com/office/drawing/2010/main" val="0"/>
              </a:ext>
            </a:extLst>
          </a:blip>
          <a:srcRect l="-1391" t="3112" r="1391" b="52947"/>
          <a:stretch/>
        </p:blipFill>
        <p:spPr bwMode="auto">
          <a:xfrm>
            <a:off x="8780345" y="1478478"/>
            <a:ext cx="1727943" cy="18907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927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12</a:t>
            </a:fld>
            <a:endParaRPr lang="de-DE" dirty="0"/>
          </a:p>
        </p:txBody>
      </p:sp>
      <p:sp>
        <p:nvSpPr>
          <p:cNvPr id="2" name="Titel 1"/>
          <p:cNvSpPr>
            <a:spLocks noGrp="1"/>
          </p:cNvSpPr>
          <p:nvPr>
            <p:ph type="title"/>
          </p:nvPr>
        </p:nvSpPr>
        <p:spPr/>
        <p:txBody>
          <a:bodyPr lIns="0"/>
          <a:lstStyle/>
          <a:p>
            <a:r>
              <a:rPr lang="de-DE" dirty="0"/>
              <a:t>Elektrisch fahren – Was also tun?</a:t>
            </a:r>
          </a:p>
        </p:txBody>
      </p:sp>
      <p:sp>
        <p:nvSpPr>
          <p:cNvPr id="3" name="Inhaltsplatzhalter 2"/>
          <p:cNvSpPr>
            <a:spLocks noGrp="1"/>
          </p:cNvSpPr>
          <p:nvPr>
            <p:ph idx="1"/>
          </p:nvPr>
        </p:nvSpPr>
        <p:spPr>
          <a:xfrm>
            <a:off x="238273" y="1639219"/>
            <a:ext cx="11904246" cy="3810076"/>
          </a:xfrm>
        </p:spPr>
        <p:txBody>
          <a:bodyPr vert="horz" lIns="0" tIns="0" rIns="0" bIns="0" rtlCol="0">
            <a:noAutofit/>
          </a:bodyPr>
          <a:lstStyle/>
          <a:p>
            <a:pPr>
              <a:lnSpc>
                <a:spcPct val="110000"/>
              </a:lnSpc>
              <a:spcAft>
                <a:spcPts val="600"/>
              </a:spcAft>
              <a:tabLst>
                <a:tab pos="8574088" algn="r"/>
              </a:tabLst>
            </a:pPr>
            <a:r>
              <a:rPr lang="de-DE" sz="2800" dirty="0"/>
              <a:t>Vor der Fahrt:</a:t>
            </a:r>
          </a:p>
          <a:p>
            <a:pPr marL="355600" indent="-355600">
              <a:buFont typeface="Symbol" pitchFamily="2" charset="2"/>
              <a:buChar char="-"/>
              <a:tabLst>
                <a:tab pos="8574088" algn="r"/>
              </a:tabLst>
            </a:pPr>
            <a:r>
              <a:rPr lang="de-DE" sz="2800" dirty="0"/>
              <a:t>Mit Bedienung des Elektro-Fahrzeugs vertraut machen</a:t>
            </a:r>
          </a:p>
          <a:p>
            <a:pPr marL="355600" indent="-355600">
              <a:buFont typeface="Symbol" pitchFamily="2" charset="2"/>
              <a:buChar char="-"/>
              <a:tabLst>
                <a:tab pos="8574088" algn="r"/>
              </a:tabLst>
            </a:pPr>
            <a:r>
              <a:rPr lang="de-DE" sz="2800" dirty="0"/>
              <a:t>Sich in die Bedienung einweisen lassen</a:t>
            </a:r>
          </a:p>
          <a:p>
            <a:pPr marL="355600" indent="-355600">
              <a:buFont typeface="Symbol" pitchFamily="2" charset="2"/>
              <a:buChar char="-"/>
              <a:tabLst>
                <a:tab pos="8574088" algn="r"/>
              </a:tabLst>
            </a:pPr>
            <a:r>
              <a:rPr lang="de-DE" sz="2800" dirty="0"/>
              <a:t>Ladezustand und Reichweite checken</a:t>
            </a:r>
          </a:p>
          <a:p>
            <a:pPr marL="355600" indent="-355600">
              <a:buFont typeface="Symbol" pitchFamily="2" charset="2"/>
              <a:buChar char="-"/>
              <a:tabLst>
                <a:tab pos="8574088" algn="r"/>
              </a:tabLst>
            </a:pPr>
            <a:r>
              <a:rPr lang="de-DE" sz="2800" dirty="0"/>
              <a:t>Freie/nächste Ladestation ermitteln</a:t>
            </a:r>
          </a:p>
          <a:p>
            <a:pPr marL="355600" indent="-355600">
              <a:buFont typeface="Symbol" pitchFamily="2" charset="2"/>
              <a:buChar char="-"/>
              <a:tabLst>
                <a:tab pos="8574088" algn="r"/>
              </a:tabLst>
            </a:pPr>
            <a:r>
              <a:rPr lang="de-DE" sz="2800" dirty="0"/>
              <a:t>Zeit fürs Laden einplanen</a:t>
            </a:r>
          </a:p>
          <a:p>
            <a:pPr marL="355600" indent="-355600">
              <a:lnSpc>
                <a:spcPct val="110000"/>
              </a:lnSpc>
              <a:spcAft>
                <a:spcPts val="600"/>
              </a:spcAft>
              <a:buFont typeface="Symbol" pitchFamily="2" charset="2"/>
              <a:buChar char="-"/>
              <a:tabLst>
                <a:tab pos="8574088" algn="r"/>
              </a:tabLst>
            </a:pPr>
            <a:r>
              <a:rPr lang="de-DE" sz="2800" dirty="0"/>
              <a:t>An Ladesäulen Bedingungen beachten, Kabel sicher verlegen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8" name="Grafik 7">
            <a:extLst>
              <a:ext uri="{FF2B5EF4-FFF2-40B4-BE49-F238E27FC236}">
                <a16:creationId xmlns:a16="http://schemas.microsoft.com/office/drawing/2014/main" id="{0CCE55A3-C1D9-AA4C-83B0-5F2EF8E097B6}"/>
              </a:ext>
            </a:extLst>
          </p:cNvPr>
          <p:cNvPicPr>
            <a:picLocks noChangeAspect="1"/>
          </p:cNvPicPr>
          <p:nvPr/>
        </p:nvPicPr>
        <p:blipFill>
          <a:blip r:embed="rId3"/>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74900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13</a:t>
            </a:fld>
            <a:endParaRPr lang="de-DE" dirty="0"/>
          </a:p>
        </p:txBody>
      </p:sp>
      <p:sp>
        <p:nvSpPr>
          <p:cNvPr id="2" name="Titel 1"/>
          <p:cNvSpPr>
            <a:spLocks noGrp="1"/>
          </p:cNvSpPr>
          <p:nvPr>
            <p:ph type="title"/>
          </p:nvPr>
        </p:nvSpPr>
        <p:spPr/>
        <p:txBody>
          <a:bodyPr lIns="0"/>
          <a:lstStyle/>
          <a:p>
            <a:r>
              <a:rPr lang="de-DE" dirty="0"/>
              <a:t>Elektrisch fahren – Was also tun?</a:t>
            </a:r>
          </a:p>
        </p:txBody>
      </p:sp>
      <p:sp>
        <p:nvSpPr>
          <p:cNvPr id="3" name="Inhaltsplatzhalter 2"/>
          <p:cNvSpPr>
            <a:spLocks noGrp="1"/>
          </p:cNvSpPr>
          <p:nvPr>
            <p:ph idx="1"/>
          </p:nvPr>
        </p:nvSpPr>
        <p:spPr>
          <a:xfrm>
            <a:off x="238273" y="1639219"/>
            <a:ext cx="11904246" cy="3810076"/>
          </a:xfrm>
        </p:spPr>
        <p:txBody>
          <a:bodyPr vert="horz" lIns="0" tIns="0" rIns="0" bIns="0" rtlCol="0">
            <a:noAutofit/>
          </a:bodyPr>
          <a:lstStyle/>
          <a:p>
            <a:pPr>
              <a:lnSpc>
                <a:spcPct val="110000"/>
              </a:lnSpc>
              <a:spcAft>
                <a:spcPts val="600"/>
              </a:spcAft>
              <a:tabLst>
                <a:tab pos="8574088" algn="r"/>
              </a:tabLst>
            </a:pPr>
            <a:r>
              <a:rPr lang="de-DE" sz="2800" dirty="0"/>
              <a:t>Während der Fahrt:</a:t>
            </a:r>
          </a:p>
          <a:p>
            <a:pPr marL="355600" indent="-355600">
              <a:lnSpc>
                <a:spcPct val="110000"/>
              </a:lnSpc>
              <a:spcAft>
                <a:spcPts val="600"/>
              </a:spcAft>
              <a:buFont typeface="Symbol" pitchFamily="2" charset="2"/>
              <a:buChar char="-"/>
              <a:tabLst>
                <a:tab pos="8574088" algn="r"/>
              </a:tabLst>
            </a:pPr>
            <a:r>
              <a:rPr lang="de-DE" sz="2800" dirty="0"/>
              <a:t>Beschleunigungsvermögen des E-Motors berücksichtigen</a:t>
            </a:r>
          </a:p>
          <a:p>
            <a:pPr marL="355600" indent="-355600">
              <a:lnSpc>
                <a:spcPct val="110000"/>
              </a:lnSpc>
              <a:spcAft>
                <a:spcPts val="600"/>
              </a:spcAft>
              <a:buFont typeface="Symbol" pitchFamily="2" charset="2"/>
              <a:buChar char="-"/>
              <a:tabLst>
                <a:tab pos="8574088" algn="r"/>
              </a:tabLst>
            </a:pPr>
            <a:r>
              <a:rPr lang="de-DE" sz="2800" dirty="0"/>
              <a:t>Daran denken, dass das Fahrzeug leicht von anderen überhört wird</a:t>
            </a:r>
          </a:p>
          <a:p>
            <a:pPr marL="355600" indent="-355600">
              <a:lnSpc>
                <a:spcPct val="110000"/>
              </a:lnSpc>
              <a:spcAft>
                <a:spcPts val="600"/>
              </a:spcAft>
              <a:buFont typeface="Symbol" pitchFamily="2" charset="2"/>
              <a:buChar char="-"/>
              <a:tabLst>
                <a:tab pos="8574088" algn="r"/>
              </a:tabLst>
            </a:pPr>
            <a:r>
              <a:rPr lang="de-DE" sz="2800" dirty="0"/>
              <a:t>Blickverhalten darauf abstimmen</a:t>
            </a:r>
          </a:p>
          <a:p>
            <a:pPr marL="355600" indent="-355600">
              <a:lnSpc>
                <a:spcPct val="110000"/>
              </a:lnSpc>
              <a:spcAft>
                <a:spcPts val="600"/>
              </a:spcAft>
              <a:buFont typeface="Symbol" pitchFamily="2" charset="2"/>
              <a:buChar char="-"/>
              <a:tabLst>
                <a:tab pos="8574088" algn="r"/>
              </a:tabLst>
            </a:pPr>
            <a:r>
              <a:rPr lang="de-DE" sz="2800" dirty="0"/>
              <a:t>Zusätzliche Stromverbraucher nur einschalten, wenn es nötig ist</a:t>
            </a:r>
          </a:p>
          <a:p>
            <a:pPr marL="355600" indent="-355600">
              <a:lnSpc>
                <a:spcPct val="110000"/>
              </a:lnSpc>
              <a:spcAft>
                <a:spcPts val="600"/>
              </a:spcAft>
              <a:buFont typeface="Symbol" pitchFamily="2" charset="2"/>
              <a:buChar char="-"/>
              <a:tabLst>
                <a:tab pos="8574088" algn="r"/>
              </a:tabLst>
            </a:pPr>
            <a:r>
              <a:rPr lang="de-DE" sz="2800" dirty="0"/>
              <a:t>Vorausschauend fahren, um sparsam und sicher unterwegs zu sein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0CCE55A3-C1D9-AA4C-83B0-5F2EF8E097B6}"/>
              </a:ext>
            </a:extLst>
          </p:cNvPr>
          <p:cNvPicPr>
            <a:picLocks noChangeAspect="1"/>
          </p:cNvPicPr>
          <p:nvPr/>
        </p:nvPicPr>
        <p:blipFill>
          <a:blip r:embed="rId4"/>
          <a:stretch>
            <a:fillRect/>
          </a:stretch>
        </p:blipFill>
        <p:spPr>
          <a:xfrm>
            <a:off x="10772775" y="188913"/>
            <a:ext cx="1155700" cy="1143000"/>
          </a:xfrm>
          <a:prstGeom prst="rect">
            <a:avLst/>
          </a:prstGeom>
        </p:spPr>
      </p:pic>
      <p:sp>
        <p:nvSpPr>
          <p:cNvPr id="10" name="Interaktive Schaltfläche: Ende 9">
            <a:hlinkClick r:id="rId5" action="ppaction://hlinksldjump"/>
            <a:extLst>
              <a:ext uri="{FF2B5EF4-FFF2-40B4-BE49-F238E27FC236}">
                <a16:creationId xmlns:a16="http://schemas.microsoft.com/office/drawing/2014/main" id="{6E6A5CC6-4FED-9B49-A3F6-CB825DB32BED}"/>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75149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14</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7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rgbClr val="11275D"/>
          </a:solidFill>
        </p:spPr>
        <p:txBody>
          <a:bodyPr vert="horz" lIns="162000" tIns="45720" rIns="162000" bIns="45720" rtlCol="0" anchor="ctr">
            <a:normAutofit fontScale="92500" lnSpcReduction="10000"/>
          </a:bodyPr>
          <a:lstStyle/>
          <a:p>
            <a:r>
              <a:rPr lang="de-DE" dirty="0">
                <a:solidFill>
                  <a:schemeClr val="bg1"/>
                </a:solidFill>
              </a:rPr>
              <a:t>E-</a:t>
            </a:r>
            <a:r>
              <a:rPr lang="de-DE" dirty="0" err="1">
                <a:solidFill>
                  <a:schemeClr val="bg1"/>
                </a:solidFill>
              </a:rPr>
              <a:t>Scooter</a:t>
            </a:r>
            <a:endParaRPr lang="de-DE" dirty="0">
              <a:solidFill>
                <a:schemeClr val="bg1"/>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id="{8D27ED1C-F655-BD4F-98F6-AAC0BF1B2BAB}"/>
              </a:ext>
            </a:extLst>
          </p:cNvPr>
          <p:cNvPicPr>
            <a:picLocks noChangeAspect="1"/>
          </p:cNvPicPr>
          <p:nvPr/>
        </p:nvPicPr>
        <p:blipFill>
          <a:blip r:embed="rId2"/>
          <a:srcRect/>
          <a:stretch/>
        </p:blipFill>
        <p:spPr>
          <a:xfrm>
            <a:off x="10779125" y="188913"/>
            <a:ext cx="1143000" cy="1143000"/>
          </a:xfrm>
          <a:prstGeom prst="rect">
            <a:avLst/>
          </a:prstGeom>
        </p:spPr>
      </p:pic>
      <p:sp>
        <p:nvSpPr>
          <p:cNvPr id="16" name="Textplatzhalter 11">
            <a:extLst>
              <a:ext uri="{FF2B5EF4-FFF2-40B4-BE49-F238E27FC236}">
                <a16:creationId xmlns:a16="http://schemas.microsoft.com/office/drawing/2014/main" id="{6C6C1BDB-5EE0-C84D-85AE-74CEF7276BA4}"/>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id="{D51C67C4-EE31-9C4A-9E86-B872A6CA30E0}"/>
              </a:ext>
            </a:extLst>
          </p:cNvPr>
          <p:cNvSpPr>
            <a:spLocks noGrp="1"/>
          </p:cNvSpPr>
          <p:nvPr>
            <p:ph type="body" sz="quarter" idx="20"/>
          </p:nvPr>
        </p:nvSpPr>
        <p:spPr>
          <a:xfrm>
            <a:off x="892265" y="3384739"/>
            <a:ext cx="11054203" cy="384000"/>
          </a:xfrm>
        </p:spPr>
        <p:txBody>
          <a:bodyPr>
            <a:normAutofit fontScale="92500" lnSpcReduction="10000"/>
          </a:bodyPr>
          <a:lstStyle/>
          <a:p>
            <a:r>
              <a:rPr lang="de-DE" dirty="0"/>
              <a:t>Übernahme von Dienstwagen</a:t>
            </a:r>
            <a:endParaRPr lang="de-DE" dirty="0">
              <a:hlinkClick r:id="rId3" action="ppaction://hlinksldjump"/>
            </a:endParaRPr>
          </a:p>
        </p:txBody>
      </p:sp>
      <p:sp>
        <p:nvSpPr>
          <p:cNvPr id="18" name="Textplatzhalter 11">
            <a:extLst>
              <a:ext uri="{FF2B5EF4-FFF2-40B4-BE49-F238E27FC236}">
                <a16:creationId xmlns:a16="http://schemas.microsoft.com/office/drawing/2014/main" id="{8EDB2292-DBC2-6941-9624-F1BB9A5C0E8E}"/>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id="{F3726D56-C4BA-824E-A2B4-E424F906EBDD}"/>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383342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915BDE33-A47C-FC4B-990D-9AD4E98EBA27}"/>
              </a:ext>
            </a:extLst>
          </p:cNvPr>
          <p:cNvPicPr/>
          <p:nvPr/>
        </p:nvPicPr>
        <p:blipFill rotWithShape="1">
          <a:blip r:embed="rId2"/>
          <a:srcRect l="5622" t="18820" r="24662" b="11487"/>
          <a:stretch/>
        </p:blipFill>
        <p:spPr bwMode="auto">
          <a:xfrm>
            <a:off x="0" y="0"/>
            <a:ext cx="12192000" cy="6852540"/>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EA7C93E1-2F35-B54E-9CFD-4DD8C5D8A287}"/>
              </a:ext>
            </a:extLst>
          </p:cNvPr>
          <p:cNvPicPr>
            <a:picLocks noChangeAspect="1"/>
          </p:cNvPicPr>
          <p:nvPr/>
        </p:nvPicPr>
        <p:blipFill>
          <a:blip r:embed="rId3"/>
          <a:srcRect/>
          <a:stretch/>
        </p:blipFill>
        <p:spPr>
          <a:xfrm>
            <a:off x="10779125" y="188913"/>
            <a:ext cx="1143000" cy="1143000"/>
          </a:xfrm>
          <a:prstGeom prst="rect">
            <a:avLst/>
          </a:prstGeom>
        </p:spPr>
      </p:pic>
    </p:spTree>
    <p:extLst>
      <p:ext uri="{BB962C8B-B14F-4D97-AF65-F5344CB8AC3E}">
        <p14:creationId xmlns:p14="http://schemas.microsoft.com/office/powerpoint/2010/main" val="16212374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16</a:t>
            </a:fld>
            <a:endParaRPr lang="de-DE" dirty="0"/>
          </a:p>
        </p:txBody>
      </p:sp>
      <p:pic>
        <p:nvPicPr>
          <p:cNvPr id="15" name="Grafik 14">
            <a:extLst>
              <a:ext uri="{FF2B5EF4-FFF2-40B4-BE49-F238E27FC236}">
                <a16:creationId xmlns:a16="http://schemas.microsoft.com/office/drawing/2014/main"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id="{DA43A78A-6E9B-D844-81C0-414440EA8B70}"/>
              </a:ext>
            </a:extLst>
          </p:cNvPr>
          <p:cNvSpPr/>
          <p:nvPr/>
        </p:nvSpPr>
        <p:spPr>
          <a:xfrm>
            <a:off x="239201" y="1719263"/>
            <a:ext cx="11682924" cy="3823739"/>
          </a:xfrm>
          <a:prstGeom prst="rect">
            <a:avLst/>
          </a:prstGeom>
        </p:spPr>
        <p:txBody>
          <a:bodyPr wrap="square" lIns="0" tIns="0" rIns="0" bIns="0">
            <a:spAutoFit/>
          </a:bodyPr>
          <a:lstStyle/>
          <a:p>
            <a:pPr marL="266700" indent="-260350">
              <a:lnSpc>
                <a:spcPts val="2700"/>
              </a:lnSpc>
              <a:spcAft>
                <a:spcPts val="0"/>
              </a:spcAft>
            </a:pPr>
            <a:r>
              <a:rPr lang="de-DE" b="1" dirty="0">
                <a:ea typeface="Calibri" panose="020F0502020204030204" pitchFamily="34" charset="0"/>
                <a:cs typeface="Times New Roman" panose="02020603050405020304" pitchFamily="18" charset="0"/>
              </a:rPr>
              <a:t>1. Wie schnell dürfen E-</a:t>
            </a:r>
            <a:r>
              <a:rPr lang="de-DE" b="1" dirty="0" err="1">
                <a:ea typeface="Calibri" panose="020F0502020204030204" pitchFamily="34" charset="0"/>
                <a:cs typeface="Times New Roman" panose="02020603050405020304" pitchFamily="18" charset="0"/>
              </a:rPr>
              <a:t>Scooter</a:t>
            </a:r>
            <a:r>
              <a:rPr lang="de-DE" b="1" dirty="0">
                <a:ea typeface="Calibri" panose="020F0502020204030204" pitchFamily="34" charset="0"/>
                <a:cs typeface="Times New Roman" panose="02020603050405020304" pitchFamily="18" charset="0"/>
              </a:rPr>
              <a:t> nach der </a:t>
            </a:r>
            <a:r>
              <a:rPr lang="de-DE" b="1" dirty="0" err="1">
                <a:ea typeface="Calibri" panose="020F0502020204030204" pitchFamily="34" charset="0"/>
                <a:cs typeface="Times New Roman" panose="02020603050405020304" pitchFamily="18" charset="0"/>
              </a:rPr>
              <a:t>Elektrokleinstfahrzeuge</a:t>
            </a:r>
            <a:r>
              <a:rPr lang="de-DE" b="1" dirty="0">
                <a:ea typeface="Calibri" panose="020F0502020204030204" pitchFamily="34" charset="0"/>
                <a:cs typeface="Times New Roman" panose="02020603050405020304" pitchFamily="18" charset="0"/>
              </a:rPr>
              <a:t>-Verordnung bauartbedingt höchstens fahren?</a:t>
            </a:r>
          </a:p>
          <a:p>
            <a:pPr marL="266700">
              <a:lnSpc>
                <a:spcPts val="2700"/>
              </a:lnSpc>
              <a:spcAft>
                <a:spcPts val="0"/>
              </a:spcAft>
            </a:pPr>
            <a:r>
              <a:rPr lang="de-DE" sz="3000" dirty="0">
                <a:ea typeface="Calibri" panose="020F0502020204030204" pitchFamily="34" charset="0"/>
                <a:cs typeface="Times New Roman" panose="02020603050405020304" pitchFamily="18" charset="0"/>
              </a:rPr>
              <a:t>□ </a:t>
            </a:r>
            <a:r>
              <a:rPr lang="de-DE" dirty="0">
                <a:ea typeface="Calibri" panose="020F0502020204030204" pitchFamily="34" charset="0"/>
                <a:cs typeface="Times New Roman" panose="02020603050405020304" pitchFamily="18" charset="0"/>
              </a:rPr>
              <a:t>20 km/h  </a:t>
            </a:r>
          </a:p>
          <a:p>
            <a:pPr marL="266700">
              <a:lnSpc>
                <a:spcPts val="2700"/>
              </a:lnSpc>
              <a:spcAft>
                <a:spcPts val="0"/>
              </a:spcAft>
            </a:pPr>
            <a:r>
              <a:rPr lang="de-DE" sz="3000" dirty="0">
                <a:ea typeface="Calibri" panose="020F0502020204030204" pitchFamily="34" charset="0"/>
                <a:cs typeface="Times New Roman" panose="02020603050405020304" pitchFamily="18" charset="0"/>
              </a:rPr>
              <a:t>□ </a:t>
            </a:r>
            <a:r>
              <a:rPr lang="de-DE" dirty="0">
                <a:ea typeface="Calibri" panose="020F0502020204030204" pitchFamily="34" charset="0"/>
                <a:cs typeface="Times New Roman" panose="02020603050405020304" pitchFamily="18" charset="0"/>
              </a:rPr>
              <a:t>25 km/h  </a:t>
            </a: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30 km/h</a:t>
            </a:r>
          </a:p>
          <a:p>
            <a:pPr marL="266700">
              <a:lnSpc>
                <a:spcPts val="2700"/>
              </a:lnSpc>
              <a:spcAft>
                <a:spcPts val="0"/>
              </a:spcAft>
            </a:pPr>
            <a:r>
              <a:rPr lang="de-DE" dirty="0">
                <a:ea typeface="Calibri" panose="020F0502020204030204" pitchFamily="34" charset="0"/>
                <a:cs typeface="Times New Roman" panose="02020603050405020304" pitchFamily="18" charset="0"/>
              </a:rPr>
              <a:t> </a:t>
            </a:r>
          </a:p>
          <a:p>
            <a:pPr marL="266700" indent="-260350">
              <a:lnSpc>
                <a:spcPts val="2700"/>
              </a:lnSpc>
            </a:pPr>
            <a:r>
              <a:rPr lang="de-DE" b="1" dirty="0"/>
              <a:t>2. Welche lichttechnische Ausstattung muss am E-</a:t>
            </a:r>
            <a:r>
              <a:rPr lang="de-DE" b="1" dirty="0" err="1"/>
              <a:t>Scooter</a:t>
            </a:r>
            <a:r>
              <a:rPr lang="de-DE" b="1" dirty="0"/>
              <a:t> vorhanden sein?</a:t>
            </a: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a:t>
            </a:r>
            <a:r>
              <a:rPr lang="de-DE" dirty="0"/>
              <a:t>Scheinwerfer und Rücklicht, Rückstrahler nach vorn, nach hinten und gelbe Reflektoren </a:t>
            </a:r>
            <a:r>
              <a:rPr lang="de-DE" b="1" dirty="0"/>
              <a:t>oder </a:t>
            </a:r>
            <a:r>
              <a:rPr lang="de-DE" dirty="0"/>
              <a:t>weiße</a:t>
            </a:r>
            <a:br>
              <a:rPr lang="de-DE" dirty="0"/>
            </a:br>
            <a:r>
              <a:rPr lang="de-DE" dirty="0"/>
              <a:t>    </a:t>
            </a:r>
            <a:r>
              <a:rPr lang="de-DE" sz="1200" dirty="0"/>
              <a:t> </a:t>
            </a:r>
            <a:r>
              <a:rPr lang="de-DE" dirty="0"/>
              <a:t> </a:t>
            </a:r>
            <a:r>
              <a:rPr lang="de-DE" dirty="0" err="1"/>
              <a:t>Reflektorstreifen</a:t>
            </a:r>
            <a:r>
              <a:rPr lang="de-DE" dirty="0"/>
              <a:t> zur Seite </a:t>
            </a:r>
            <a:endParaRPr lang="de-DE" dirty="0">
              <a:ea typeface="Calibri" panose="020F0502020204030204" pitchFamily="34" charset="0"/>
              <a:cs typeface="Times New Roman" panose="02020603050405020304" pitchFamily="18" charset="0"/>
            </a:endParaRP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Rückstrahler nach vorn und hinten, ansonsten ist keine Beleuchtung erforderlich</a:t>
            </a:r>
          </a:p>
          <a:p>
            <a:pPr marL="266700">
              <a:lnSpc>
                <a:spcPts val="2700"/>
              </a:lnSpc>
              <a:spcAft>
                <a:spcPts val="0"/>
              </a:spcAft>
            </a:pPr>
            <a:r>
              <a:rPr lang="de-DE" sz="3000" dirty="0">
                <a:ea typeface="Calibri" panose="020F0502020204030204" pitchFamily="34" charset="0"/>
                <a:cs typeface="Times New Roman" panose="02020603050405020304" pitchFamily="18" charset="0"/>
              </a:rPr>
              <a:t>□</a:t>
            </a:r>
            <a:r>
              <a:rPr lang="de-DE" dirty="0">
                <a:ea typeface="Calibri" panose="020F0502020204030204" pitchFamily="34" charset="0"/>
                <a:cs typeface="Times New Roman" panose="02020603050405020304" pitchFamily="18" charset="0"/>
              </a:rPr>
              <a:t>  Scheinwerfer nach vorn und Rücklicht nach hinten reichen aus</a:t>
            </a:r>
          </a:p>
        </p:txBody>
      </p:sp>
      <p:pic>
        <p:nvPicPr>
          <p:cNvPr id="18" name="Grafik 17">
            <a:extLst>
              <a:ext uri="{FF2B5EF4-FFF2-40B4-BE49-F238E27FC236}">
                <a16:creationId xmlns:a16="http://schemas.microsoft.com/office/drawing/2014/main" id="{ADA494DA-CB8C-F74D-A326-050E50C018FA}"/>
              </a:ext>
            </a:extLst>
          </p:cNvPr>
          <p:cNvPicPr>
            <a:picLocks noChangeAspect="1"/>
          </p:cNvPicPr>
          <p:nvPr/>
        </p:nvPicPr>
        <p:blipFill>
          <a:blip r:embed="rId4"/>
          <a:srcRect/>
          <a:stretch/>
        </p:blipFill>
        <p:spPr>
          <a:xfrm>
            <a:off x="498009" y="2298506"/>
            <a:ext cx="402169" cy="441406"/>
          </a:xfrm>
          <a:prstGeom prst="rect">
            <a:avLst/>
          </a:prstGeom>
        </p:spPr>
      </p:pic>
      <p:pic>
        <p:nvPicPr>
          <p:cNvPr id="21" name="Grafik 20">
            <a:extLst>
              <a:ext uri="{FF2B5EF4-FFF2-40B4-BE49-F238E27FC236}">
                <a16:creationId xmlns:a16="http://schemas.microsoft.com/office/drawing/2014/main" id="{FBADAB26-069A-2042-9462-FCE137D146BB}"/>
              </a:ext>
            </a:extLst>
          </p:cNvPr>
          <p:cNvPicPr>
            <a:picLocks noChangeAspect="1"/>
          </p:cNvPicPr>
          <p:nvPr/>
        </p:nvPicPr>
        <p:blipFill>
          <a:blip r:embed="rId4"/>
          <a:srcRect/>
          <a:stretch/>
        </p:blipFill>
        <p:spPr>
          <a:xfrm>
            <a:off x="484715" y="4070269"/>
            <a:ext cx="402169" cy="441406"/>
          </a:xfrm>
          <a:prstGeom prst="rect">
            <a:avLst/>
          </a:prstGeom>
        </p:spPr>
      </p:pic>
    </p:spTree>
    <p:extLst>
      <p:ext uri="{BB962C8B-B14F-4D97-AF65-F5344CB8AC3E}">
        <p14:creationId xmlns:p14="http://schemas.microsoft.com/office/powerpoint/2010/main" val="40708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17</a:t>
            </a:fld>
            <a:endParaRPr lang="de-DE" dirty="0"/>
          </a:p>
        </p:txBody>
      </p:sp>
      <p:pic>
        <p:nvPicPr>
          <p:cNvPr id="15" name="Grafik 14">
            <a:extLst>
              <a:ext uri="{FF2B5EF4-FFF2-40B4-BE49-F238E27FC236}">
                <a16:creationId xmlns:a16="http://schemas.microsoft.com/office/drawing/2014/main"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id="{DA43A78A-6E9B-D844-81C0-414440EA8B70}"/>
              </a:ext>
            </a:extLst>
          </p:cNvPr>
          <p:cNvSpPr/>
          <p:nvPr/>
        </p:nvSpPr>
        <p:spPr>
          <a:xfrm>
            <a:off x="239201" y="1719263"/>
            <a:ext cx="11682924" cy="3877985"/>
          </a:xfrm>
          <a:prstGeom prst="rect">
            <a:avLst/>
          </a:prstGeom>
        </p:spPr>
        <p:txBody>
          <a:bodyPr wrap="square" lIns="0" tIns="0" rIns="0" bIns="0">
            <a:spAutoFit/>
          </a:bodyPr>
          <a:lstStyle/>
          <a:p>
            <a:pPr marL="266700" indent="-260350">
              <a:spcAft>
                <a:spcPts val="0"/>
              </a:spcAft>
            </a:pPr>
            <a:r>
              <a:rPr lang="de-DE" b="1" dirty="0"/>
              <a:t>3. Braucht man für E-</a:t>
            </a:r>
            <a:r>
              <a:rPr lang="de-DE" b="1" dirty="0" err="1"/>
              <a:t>Scooter</a:t>
            </a:r>
            <a:r>
              <a:rPr lang="de-DE" b="1" dirty="0"/>
              <a:t> eine Fahrerlaubnis?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Dafür gibt es keine Regelung</a:t>
            </a:r>
          </a:p>
          <a:p>
            <a:pPr marL="266700"/>
            <a:r>
              <a:rPr lang="de-DE" sz="3000" dirty="0">
                <a:ea typeface="Calibri" panose="020F0502020204030204" pitchFamily="34" charset="0"/>
                <a:cs typeface="Times New Roman" panose="02020603050405020304" pitchFamily="18" charset="0"/>
              </a:rPr>
              <a:t>□ </a:t>
            </a:r>
            <a:r>
              <a:rPr lang="de-DE" dirty="0"/>
              <a:t>Man braucht keine Fahrerlaubnis, Mindestalter ist 14 Jahre</a:t>
            </a:r>
          </a:p>
          <a:p>
            <a:pPr marL="266700"/>
            <a:r>
              <a:rPr lang="de-DE" sz="3000" dirty="0">
                <a:ea typeface="Calibri" panose="020F0502020204030204" pitchFamily="34" charset="0"/>
                <a:cs typeface="Times New Roman" panose="02020603050405020304" pitchFamily="18" charset="0"/>
              </a:rPr>
              <a:t>□ </a:t>
            </a:r>
            <a:r>
              <a:rPr lang="de-DE" dirty="0"/>
              <a:t>Man braucht eine Mofa-Prüfbescheinigung oder einen Führerschein, der diese einschließt</a:t>
            </a:r>
          </a:p>
          <a:p>
            <a:pPr marL="266700">
              <a:spcAft>
                <a:spcPts val="0"/>
              </a:spcAft>
            </a:pPr>
            <a:r>
              <a:rPr lang="de-DE" dirty="0">
                <a:ea typeface="Calibri" panose="020F0502020204030204" pitchFamily="34" charset="0"/>
                <a:cs typeface="Times New Roman" panose="02020603050405020304" pitchFamily="18" charset="0"/>
              </a:rPr>
              <a:t> </a:t>
            </a:r>
          </a:p>
          <a:p>
            <a:pPr marL="266700" indent="-260350"/>
            <a:r>
              <a:rPr lang="de-DE" b="1" dirty="0"/>
              <a:t>4. Muss man für seinen E-</a:t>
            </a:r>
            <a:r>
              <a:rPr lang="de-DE" b="1" dirty="0" err="1"/>
              <a:t>Scooter</a:t>
            </a:r>
            <a:r>
              <a:rPr lang="de-DE" b="1" dirty="0"/>
              <a:t> eine Versicherung abschließen</a:t>
            </a:r>
            <a:r>
              <a:rPr lang="de-DE" b="1" dirty="0">
                <a:ea typeface="Calibri" panose="020F0502020204030204" pitchFamily="34" charset="0"/>
                <a:cs typeface="Times New Roman" panose="02020603050405020304" pitchFamily="18" charset="0"/>
              </a:rPr>
              <a:t>?</a:t>
            </a:r>
          </a:p>
          <a:p>
            <a:pPr marL="266700"/>
            <a:r>
              <a:rPr lang="de-DE" sz="3000" dirty="0">
                <a:ea typeface="Calibri" panose="020F0502020204030204" pitchFamily="34" charset="0"/>
                <a:cs typeface="Times New Roman" panose="02020603050405020304" pitchFamily="18" charset="0"/>
              </a:rPr>
              <a:t>□ </a:t>
            </a:r>
            <a:r>
              <a:rPr lang="de-DE" dirty="0"/>
              <a:t>E-</a:t>
            </a:r>
            <a:r>
              <a:rPr lang="de-DE" dirty="0" err="1"/>
              <a:t>Scooter</a:t>
            </a:r>
            <a:r>
              <a:rPr lang="de-DE" dirty="0"/>
              <a:t> mit bauartbedingter Höchstgeschwindigkeit bis 20 km/h sind versicherungsfrei</a:t>
            </a:r>
          </a:p>
          <a:p>
            <a:pPr marL="266700"/>
            <a:r>
              <a:rPr lang="de-DE" sz="3000" dirty="0">
                <a:ea typeface="Calibri" panose="020F0502020204030204" pitchFamily="34" charset="0"/>
                <a:cs typeface="Times New Roman" panose="02020603050405020304" pitchFamily="18" charset="0"/>
              </a:rPr>
              <a:t>□ </a:t>
            </a:r>
            <a:r>
              <a:rPr lang="de-DE" dirty="0"/>
              <a:t>Nein, aber man braucht eine Privathaftpflicht-Versicherung </a:t>
            </a:r>
          </a:p>
          <a:p>
            <a:pPr marL="266700"/>
            <a:r>
              <a:rPr lang="de-DE" sz="3000" dirty="0">
                <a:ea typeface="Calibri" panose="020F0502020204030204" pitchFamily="34" charset="0"/>
                <a:cs typeface="Times New Roman" panose="02020603050405020304" pitchFamily="18" charset="0"/>
              </a:rPr>
              <a:t>□ </a:t>
            </a:r>
            <a:r>
              <a:rPr lang="de-DE" dirty="0"/>
              <a:t>Der E-</a:t>
            </a:r>
            <a:r>
              <a:rPr lang="de-DE" dirty="0" err="1"/>
              <a:t>Scooter</a:t>
            </a:r>
            <a:r>
              <a:rPr lang="de-DE" dirty="0"/>
              <a:t> muss versichert sein und eine entsprechende Versicherungsplakette </a:t>
            </a:r>
            <a:br>
              <a:rPr lang="de-DE" dirty="0"/>
            </a:br>
            <a:r>
              <a:rPr lang="de-DE" dirty="0"/>
              <a:t>     (Kennzeichen) tragen </a:t>
            </a:r>
          </a:p>
        </p:txBody>
      </p:sp>
      <p:pic>
        <p:nvPicPr>
          <p:cNvPr id="18" name="Grafik 17">
            <a:extLst>
              <a:ext uri="{FF2B5EF4-FFF2-40B4-BE49-F238E27FC236}">
                <a16:creationId xmlns:a16="http://schemas.microsoft.com/office/drawing/2014/main" id="{ADA494DA-CB8C-F74D-A326-050E50C018FA}"/>
              </a:ext>
            </a:extLst>
          </p:cNvPr>
          <p:cNvPicPr>
            <a:picLocks noChangeAspect="1"/>
          </p:cNvPicPr>
          <p:nvPr/>
        </p:nvPicPr>
        <p:blipFill>
          <a:blip r:embed="rId4"/>
          <a:srcRect/>
          <a:stretch/>
        </p:blipFill>
        <p:spPr>
          <a:xfrm>
            <a:off x="447409" y="2437273"/>
            <a:ext cx="402169" cy="441406"/>
          </a:xfrm>
          <a:prstGeom prst="rect">
            <a:avLst/>
          </a:prstGeom>
        </p:spPr>
      </p:pic>
      <p:pic>
        <p:nvPicPr>
          <p:cNvPr id="21" name="Grafik 20">
            <a:extLst>
              <a:ext uri="{FF2B5EF4-FFF2-40B4-BE49-F238E27FC236}">
                <a16:creationId xmlns:a16="http://schemas.microsoft.com/office/drawing/2014/main" id="{FBADAB26-069A-2042-9462-FCE137D146BB}"/>
              </a:ext>
            </a:extLst>
          </p:cNvPr>
          <p:cNvPicPr>
            <a:picLocks noChangeAspect="1"/>
          </p:cNvPicPr>
          <p:nvPr/>
        </p:nvPicPr>
        <p:blipFill>
          <a:blip r:embed="rId4"/>
          <a:srcRect/>
          <a:stretch/>
        </p:blipFill>
        <p:spPr>
          <a:xfrm>
            <a:off x="453196" y="4811290"/>
            <a:ext cx="402169" cy="441406"/>
          </a:xfrm>
          <a:prstGeom prst="rect">
            <a:avLst/>
          </a:prstGeom>
        </p:spPr>
      </p:pic>
      <p:pic>
        <p:nvPicPr>
          <p:cNvPr id="5" name="Grafik 4">
            <a:extLst>
              <a:ext uri="{FF2B5EF4-FFF2-40B4-BE49-F238E27FC236}">
                <a16:creationId xmlns:a16="http://schemas.microsoft.com/office/drawing/2014/main" id="{B36DB940-CFA7-3048-A339-ADF3D3E56B7A}"/>
              </a:ext>
            </a:extLst>
          </p:cNvPr>
          <p:cNvPicPr>
            <a:picLocks noChangeAspect="1"/>
          </p:cNvPicPr>
          <p:nvPr/>
        </p:nvPicPr>
        <p:blipFill rotWithShape="1">
          <a:blip r:embed="rId5"/>
          <a:srcRect l="41032" t="66417" r="12289" b="650"/>
          <a:stretch/>
        </p:blipFill>
        <p:spPr>
          <a:xfrm>
            <a:off x="9634654" y="4364182"/>
            <a:ext cx="2287470" cy="1098406"/>
          </a:xfrm>
          <a:prstGeom prst="rect">
            <a:avLst/>
          </a:prstGeom>
        </p:spPr>
      </p:pic>
      <p:sp>
        <p:nvSpPr>
          <p:cNvPr id="10" name="Textplatzhalter 6">
            <a:extLst>
              <a:ext uri="{FF2B5EF4-FFF2-40B4-BE49-F238E27FC236}">
                <a16:creationId xmlns:a16="http://schemas.microsoft.com/office/drawing/2014/main" id="{4E01C4E5-9562-714B-862B-7113A8880680}"/>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 ©</a:t>
            </a:r>
            <a:r>
              <a:rPr lang="de-DE" sz="900" dirty="0" err="1">
                <a:solidFill>
                  <a:schemeClr val="tx2"/>
                </a:solidFill>
              </a:rPr>
              <a:t>hanohiki</a:t>
            </a:r>
            <a:r>
              <a:rPr lang="de-DE" sz="900" dirty="0">
                <a:solidFill>
                  <a:schemeClr val="tx2"/>
                </a:solidFill>
              </a:rPr>
              <a:t> - </a:t>
            </a:r>
            <a:r>
              <a:rPr lang="de-DE" sz="900" dirty="0" err="1">
                <a:solidFill>
                  <a:schemeClr val="tx2"/>
                </a:solidFill>
              </a:rPr>
              <a:t>stock.adobe.com</a:t>
            </a:r>
            <a:endParaRPr lang="de-DE" sz="900" dirty="0">
              <a:solidFill>
                <a:schemeClr val="tx2"/>
              </a:solidFill>
            </a:endParaRPr>
          </a:p>
        </p:txBody>
      </p:sp>
    </p:spTree>
    <p:extLst>
      <p:ext uri="{BB962C8B-B14F-4D97-AF65-F5344CB8AC3E}">
        <p14:creationId xmlns:p14="http://schemas.microsoft.com/office/powerpoint/2010/main" val="416549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18</a:t>
            </a:fld>
            <a:endParaRPr lang="de-DE" dirty="0"/>
          </a:p>
        </p:txBody>
      </p:sp>
      <p:pic>
        <p:nvPicPr>
          <p:cNvPr id="15" name="Grafik 14">
            <a:extLst>
              <a:ext uri="{FF2B5EF4-FFF2-40B4-BE49-F238E27FC236}">
                <a16:creationId xmlns:a16="http://schemas.microsoft.com/office/drawing/2014/main"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id="{DA43A78A-6E9B-D844-81C0-414440EA8B70}"/>
              </a:ext>
            </a:extLst>
          </p:cNvPr>
          <p:cNvSpPr/>
          <p:nvPr/>
        </p:nvSpPr>
        <p:spPr>
          <a:xfrm>
            <a:off x="239201" y="1719263"/>
            <a:ext cx="11682924" cy="3600986"/>
          </a:xfrm>
          <a:prstGeom prst="rect">
            <a:avLst/>
          </a:prstGeom>
        </p:spPr>
        <p:txBody>
          <a:bodyPr wrap="square" lIns="0" tIns="0" rIns="0" bIns="0">
            <a:spAutoFit/>
          </a:bodyPr>
          <a:lstStyle/>
          <a:p>
            <a:pPr marL="266700" indent="-260350"/>
            <a:r>
              <a:rPr lang="de-DE" b="1" dirty="0"/>
              <a:t>5. Wo dürfen E-</a:t>
            </a:r>
            <a:r>
              <a:rPr lang="de-DE" b="1" dirty="0" err="1"/>
              <a:t>Scooter</a:t>
            </a:r>
            <a:r>
              <a:rPr lang="de-DE" b="1" dirty="0"/>
              <a:t> nicht fahren?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Auf Fahrradstraßen</a:t>
            </a:r>
          </a:p>
          <a:p>
            <a:pPr marL="266700"/>
            <a:r>
              <a:rPr lang="de-DE" sz="3000" dirty="0">
                <a:ea typeface="Calibri" panose="020F0502020204030204" pitchFamily="34" charset="0"/>
                <a:cs typeface="Times New Roman" panose="02020603050405020304" pitchFamily="18" charset="0"/>
              </a:rPr>
              <a:t>□ </a:t>
            </a:r>
            <a:r>
              <a:rPr lang="de-DE" dirty="0"/>
              <a:t>Auf dem Gehweg</a:t>
            </a:r>
          </a:p>
          <a:p>
            <a:pPr marL="266700"/>
            <a:r>
              <a:rPr lang="de-DE" sz="3000" dirty="0">
                <a:ea typeface="Calibri" panose="020F0502020204030204" pitchFamily="34" charset="0"/>
                <a:cs typeface="Times New Roman" panose="02020603050405020304" pitchFamily="18" charset="0"/>
              </a:rPr>
              <a:t>□ </a:t>
            </a:r>
            <a:r>
              <a:rPr lang="de-DE" dirty="0"/>
              <a:t>Auf dem Radweg</a:t>
            </a:r>
          </a:p>
          <a:p>
            <a:pPr marL="266700">
              <a:spcAft>
                <a:spcPts val="0"/>
              </a:spcAft>
            </a:pPr>
            <a:r>
              <a:rPr lang="de-DE" dirty="0">
                <a:ea typeface="Calibri" panose="020F0502020204030204" pitchFamily="34" charset="0"/>
                <a:cs typeface="Times New Roman" panose="02020603050405020304" pitchFamily="18" charset="0"/>
              </a:rPr>
              <a:t> </a:t>
            </a:r>
          </a:p>
          <a:p>
            <a:pPr marL="266700" indent="-260350"/>
            <a:r>
              <a:rPr lang="de-DE" b="1" dirty="0"/>
              <a:t>6. Darf man hier mit dem E-</a:t>
            </a:r>
            <a:r>
              <a:rPr lang="de-DE" b="1" dirty="0" err="1"/>
              <a:t>Scooter</a:t>
            </a:r>
            <a:r>
              <a:rPr lang="de-DE" b="1" dirty="0"/>
              <a:t> fahren</a:t>
            </a:r>
            <a:r>
              <a:rPr lang="de-DE" b="1" dirty="0">
                <a:ea typeface="Calibri" panose="020F0502020204030204" pitchFamily="34" charset="0"/>
                <a:cs typeface="Times New Roman" panose="02020603050405020304" pitchFamily="18" charset="0"/>
              </a:rPr>
              <a:t>?</a:t>
            </a:r>
          </a:p>
          <a:p>
            <a:pPr marL="266700"/>
            <a:r>
              <a:rPr lang="de-DE" sz="3000" dirty="0">
                <a:ea typeface="Calibri" panose="020F0502020204030204" pitchFamily="34" charset="0"/>
                <a:cs typeface="Times New Roman" panose="02020603050405020304" pitchFamily="18" charset="0"/>
              </a:rPr>
              <a:t>□ </a:t>
            </a:r>
            <a:r>
              <a:rPr lang="de-DE" dirty="0"/>
              <a:t>Ja, es ist erlaubt</a:t>
            </a:r>
          </a:p>
          <a:p>
            <a:pPr marL="266700"/>
            <a:r>
              <a:rPr lang="de-DE" sz="3000" dirty="0">
                <a:ea typeface="Calibri" panose="020F0502020204030204" pitchFamily="34" charset="0"/>
                <a:cs typeface="Times New Roman" panose="02020603050405020304" pitchFamily="18" charset="0"/>
              </a:rPr>
              <a:t>□ </a:t>
            </a:r>
            <a:r>
              <a:rPr lang="de-DE" dirty="0"/>
              <a:t>Nein, es ist verboten</a:t>
            </a:r>
          </a:p>
          <a:p>
            <a:pPr marL="266700"/>
            <a:r>
              <a:rPr lang="de-DE" sz="3000" dirty="0">
                <a:ea typeface="Calibri" panose="020F0502020204030204" pitchFamily="34" charset="0"/>
                <a:cs typeface="Times New Roman" panose="02020603050405020304" pitchFamily="18" charset="0"/>
              </a:rPr>
              <a:t>□ </a:t>
            </a:r>
            <a:r>
              <a:rPr lang="de-DE" dirty="0"/>
              <a:t>Nur wenn man mit mäßiger Geschwindigkeit unterwegs ist</a:t>
            </a:r>
          </a:p>
        </p:txBody>
      </p:sp>
      <p:pic>
        <p:nvPicPr>
          <p:cNvPr id="18" name="Grafik 17">
            <a:extLst>
              <a:ext uri="{FF2B5EF4-FFF2-40B4-BE49-F238E27FC236}">
                <a16:creationId xmlns:a16="http://schemas.microsoft.com/office/drawing/2014/main" id="{ADA494DA-CB8C-F74D-A326-050E50C018FA}"/>
              </a:ext>
            </a:extLst>
          </p:cNvPr>
          <p:cNvPicPr>
            <a:picLocks noChangeAspect="1"/>
          </p:cNvPicPr>
          <p:nvPr/>
        </p:nvPicPr>
        <p:blipFill>
          <a:blip r:embed="rId4"/>
          <a:srcRect/>
          <a:stretch/>
        </p:blipFill>
        <p:spPr>
          <a:xfrm>
            <a:off x="453196" y="2444113"/>
            <a:ext cx="402169" cy="441406"/>
          </a:xfrm>
          <a:prstGeom prst="rect">
            <a:avLst/>
          </a:prstGeom>
        </p:spPr>
      </p:pic>
      <p:pic>
        <p:nvPicPr>
          <p:cNvPr id="21" name="Grafik 20">
            <a:extLst>
              <a:ext uri="{FF2B5EF4-FFF2-40B4-BE49-F238E27FC236}">
                <a16:creationId xmlns:a16="http://schemas.microsoft.com/office/drawing/2014/main" id="{FBADAB26-069A-2042-9462-FCE137D146BB}"/>
              </a:ext>
            </a:extLst>
          </p:cNvPr>
          <p:cNvPicPr>
            <a:picLocks noChangeAspect="1"/>
          </p:cNvPicPr>
          <p:nvPr/>
        </p:nvPicPr>
        <p:blipFill>
          <a:blip r:embed="rId4"/>
          <a:srcRect/>
          <a:stretch/>
        </p:blipFill>
        <p:spPr>
          <a:xfrm>
            <a:off x="453196" y="4352037"/>
            <a:ext cx="402169" cy="441406"/>
          </a:xfrm>
          <a:prstGeom prst="rect">
            <a:avLst/>
          </a:prstGeom>
        </p:spPr>
      </p:pic>
      <p:grpSp>
        <p:nvGrpSpPr>
          <p:cNvPr id="3" name="Gruppieren 2">
            <a:extLst>
              <a:ext uri="{FF2B5EF4-FFF2-40B4-BE49-F238E27FC236}">
                <a16:creationId xmlns:a16="http://schemas.microsoft.com/office/drawing/2014/main" id="{A3891B82-817A-9642-A0D7-E12D26F86E74}"/>
              </a:ext>
            </a:extLst>
          </p:cNvPr>
          <p:cNvGrpSpPr/>
          <p:nvPr/>
        </p:nvGrpSpPr>
        <p:grpSpPr>
          <a:xfrm>
            <a:off x="6846186" y="1803654"/>
            <a:ext cx="4966545" cy="1157724"/>
            <a:chOff x="4364244" y="1719263"/>
            <a:chExt cx="7525677" cy="1754269"/>
          </a:xfrm>
        </p:grpSpPr>
        <p:pic>
          <p:nvPicPr>
            <p:cNvPr id="6" name="Grafik 5">
              <a:extLst>
                <a:ext uri="{FF2B5EF4-FFF2-40B4-BE49-F238E27FC236}">
                  <a16:creationId xmlns:a16="http://schemas.microsoft.com/office/drawing/2014/main" id="{A6C859EB-929E-3F4E-ADA1-2178BCF8E752}"/>
                </a:ext>
              </a:extLst>
            </p:cNvPr>
            <p:cNvPicPr>
              <a:picLocks noChangeAspect="1"/>
            </p:cNvPicPr>
            <p:nvPr/>
          </p:nvPicPr>
          <p:blipFill>
            <a:blip r:embed="rId5"/>
            <a:stretch>
              <a:fillRect/>
            </a:stretch>
          </p:blipFill>
          <p:spPr>
            <a:xfrm>
              <a:off x="4364244" y="1719263"/>
              <a:ext cx="1754269" cy="1754269"/>
            </a:xfrm>
            <a:prstGeom prst="rect">
              <a:avLst/>
            </a:prstGeom>
          </p:spPr>
        </p:pic>
        <p:pic>
          <p:nvPicPr>
            <p:cNvPr id="12" name="Grafik 11">
              <a:extLst>
                <a:ext uri="{FF2B5EF4-FFF2-40B4-BE49-F238E27FC236}">
                  <a16:creationId xmlns:a16="http://schemas.microsoft.com/office/drawing/2014/main" id="{89DEB83F-D1B4-2E43-B72B-489567A6BD04}"/>
                </a:ext>
              </a:extLst>
            </p:cNvPr>
            <p:cNvPicPr>
              <a:picLocks noChangeAspect="1"/>
            </p:cNvPicPr>
            <p:nvPr/>
          </p:nvPicPr>
          <p:blipFill>
            <a:blip r:embed="rId6"/>
            <a:srcRect/>
            <a:stretch/>
          </p:blipFill>
          <p:spPr>
            <a:xfrm>
              <a:off x="6288047" y="1719263"/>
              <a:ext cx="1754269" cy="1754269"/>
            </a:xfrm>
            <a:prstGeom prst="rect">
              <a:avLst/>
            </a:prstGeom>
          </p:spPr>
        </p:pic>
        <p:pic>
          <p:nvPicPr>
            <p:cNvPr id="13" name="Grafik 12">
              <a:extLst>
                <a:ext uri="{FF2B5EF4-FFF2-40B4-BE49-F238E27FC236}">
                  <a16:creationId xmlns:a16="http://schemas.microsoft.com/office/drawing/2014/main" id="{F5E4DECE-AF4F-A549-9D50-F5140AF4FF3E}"/>
                </a:ext>
              </a:extLst>
            </p:cNvPr>
            <p:cNvPicPr>
              <a:picLocks noChangeAspect="1"/>
            </p:cNvPicPr>
            <p:nvPr/>
          </p:nvPicPr>
          <p:blipFill>
            <a:blip r:embed="rId7"/>
            <a:srcRect/>
            <a:stretch/>
          </p:blipFill>
          <p:spPr>
            <a:xfrm>
              <a:off x="8211850" y="1719263"/>
              <a:ext cx="1754269" cy="1754269"/>
            </a:xfrm>
            <a:prstGeom prst="rect">
              <a:avLst/>
            </a:prstGeom>
          </p:spPr>
        </p:pic>
        <p:pic>
          <p:nvPicPr>
            <p:cNvPr id="14" name="Grafik 13">
              <a:extLst>
                <a:ext uri="{FF2B5EF4-FFF2-40B4-BE49-F238E27FC236}">
                  <a16:creationId xmlns:a16="http://schemas.microsoft.com/office/drawing/2014/main" id="{C0765813-6BC4-AA43-90C6-1BA61D16AF6E}"/>
                </a:ext>
              </a:extLst>
            </p:cNvPr>
            <p:cNvPicPr>
              <a:picLocks noChangeAspect="1"/>
            </p:cNvPicPr>
            <p:nvPr/>
          </p:nvPicPr>
          <p:blipFill>
            <a:blip r:embed="rId8"/>
            <a:srcRect/>
            <a:stretch/>
          </p:blipFill>
          <p:spPr>
            <a:xfrm>
              <a:off x="10135652" y="1719263"/>
              <a:ext cx="1754269" cy="1754269"/>
            </a:xfrm>
            <a:prstGeom prst="rect">
              <a:avLst/>
            </a:prstGeom>
          </p:spPr>
        </p:pic>
      </p:grpSp>
      <p:pic>
        <p:nvPicPr>
          <p:cNvPr id="17" name="Grafik 16">
            <a:extLst>
              <a:ext uri="{FF2B5EF4-FFF2-40B4-BE49-F238E27FC236}">
                <a16:creationId xmlns:a16="http://schemas.microsoft.com/office/drawing/2014/main" id="{BE03073F-41FB-1B41-B4D4-36C9A94BFAC3}"/>
              </a:ext>
            </a:extLst>
          </p:cNvPr>
          <p:cNvPicPr>
            <a:picLocks noChangeAspect="1"/>
          </p:cNvPicPr>
          <p:nvPr/>
        </p:nvPicPr>
        <p:blipFill>
          <a:blip r:embed="rId9"/>
          <a:srcRect/>
          <a:stretch/>
        </p:blipFill>
        <p:spPr>
          <a:xfrm>
            <a:off x="6846186" y="3518375"/>
            <a:ext cx="1151845" cy="1151845"/>
          </a:xfrm>
          <a:prstGeom prst="rect">
            <a:avLst/>
          </a:prstGeom>
        </p:spPr>
      </p:pic>
      <p:pic>
        <p:nvPicPr>
          <p:cNvPr id="8" name="Grafik 7">
            <a:extLst>
              <a:ext uri="{FF2B5EF4-FFF2-40B4-BE49-F238E27FC236}">
                <a16:creationId xmlns:a16="http://schemas.microsoft.com/office/drawing/2014/main" id="{A570A69B-4064-C349-A1B9-3E95AC348A47}"/>
              </a:ext>
            </a:extLst>
          </p:cNvPr>
          <p:cNvPicPr>
            <a:picLocks noChangeAspect="1"/>
          </p:cNvPicPr>
          <p:nvPr/>
        </p:nvPicPr>
        <p:blipFill>
          <a:blip r:embed="rId10"/>
          <a:stretch>
            <a:fillRect/>
          </a:stretch>
        </p:blipFill>
        <p:spPr>
          <a:xfrm>
            <a:off x="6923376" y="4715063"/>
            <a:ext cx="991813" cy="727991"/>
          </a:xfrm>
          <a:prstGeom prst="rect">
            <a:avLst/>
          </a:prstGeom>
        </p:spPr>
      </p:pic>
      <p:pic>
        <p:nvPicPr>
          <p:cNvPr id="19" name="Grafik 18">
            <a:extLst>
              <a:ext uri="{FF2B5EF4-FFF2-40B4-BE49-F238E27FC236}">
                <a16:creationId xmlns:a16="http://schemas.microsoft.com/office/drawing/2014/main" id="{792B91E3-94B9-6D47-8266-F45907A3FE63}"/>
              </a:ext>
            </a:extLst>
          </p:cNvPr>
          <p:cNvPicPr>
            <a:picLocks noChangeAspect="1"/>
          </p:cNvPicPr>
          <p:nvPr/>
        </p:nvPicPr>
        <p:blipFill>
          <a:blip r:embed="rId4"/>
          <a:srcRect/>
          <a:stretch/>
        </p:blipFill>
        <p:spPr>
          <a:xfrm>
            <a:off x="453196" y="3903114"/>
            <a:ext cx="402169" cy="441406"/>
          </a:xfrm>
          <a:prstGeom prst="rect">
            <a:avLst/>
          </a:prstGeom>
        </p:spPr>
      </p:pic>
      <p:pic>
        <p:nvPicPr>
          <p:cNvPr id="22" name="Grafik 21">
            <a:extLst>
              <a:ext uri="{FF2B5EF4-FFF2-40B4-BE49-F238E27FC236}">
                <a16:creationId xmlns:a16="http://schemas.microsoft.com/office/drawing/2014/main" id="{2886D141-A227-4F43-9B12-59587A3B61C3}"/>
              </a:ext>
            </a:extLst>
          </p:cNvPr>
          <p:cNvPicPr>
            <a:picLocks noChangeAspect="1"/>
          </p:cNvPicPr>
          <p:nvPr/>
        </p:nvPicPr>
        <p:blipFill>
          <a:blip r:embed="rId9"/>
          <a:srcRect/>
          <a:stretch/>
        </p:blipFill>
        <p:spPr>
          <a:xfrm>
            <a:off x="8164347" y="3518375"/>
            <a:ext cx="1151845" cy="1151845"/>
          </a:xfrm>
          <a:prstGeom prst="rect">
            <a:avLst/>
          </a:prstGeom>
        </p:spPr>
      </p:pic>
      <p:pic>
        <p:nvPicPr>
          <p:cNvPr id="23" name="Grafik 22">
            <a:extLst>
              <a:ext uri="{FF2B5EF4-FFF2-40B4-BE49-F238E27FC236}">
                <a16:creationId xmlns:a16="http://schemas.microsoft.com/office/drawing/2014/main" id="{0F6F156E-2941-DD4D-9C3B-4AF40848C77C}"/>
              </a:ext>
            </a:extLst>
          </p:cNvPr>
          <p:cNvPicPr>
            <a:picLocks noChangeAspect="1"/>
          </p:cNvPicPr>
          <p:nvPr/>
        </p:nvPicPr>
        <p:blipFill>
          <a:blip r:embed="rId11"/>
          <a:stretch>
            <a:fillRect/>
          </a:stretch>
        </p:blipFill>
        <p:spPr>
          <a:xfrm>
            <a:off x="8293867" y="4694278"/>
            <a:ext cx="862293" cy="864979"/>
          </a:xfrm>
          <a:prstGeom prst="rect">
            <a:avLst/>
          </a:prstGeom>
        </p:spPr>
      </p:pic>
      <p:sp>
        <p:nvSpPr>
          <p:cNvPr id="5" name="Rechteck 4">
            <a:extLst>
              <a:ext uri="{FF2B5EF4-FFF2-40B4-BE49-F238E27FC236}">
                <a16:creationId xmlns:a16="http://schemas.microsoft.com/office/drawing/2014/main" id="{10228F31-53DF-9D44-931F-C481E150C0B3}"/>
              </a:ext>
            </a:extLst>
          </p:cNvPr>
          <p:cNvSpPr/>
          <p:nvPr/>
        </p:nvSpPr>
        <p:spPr>
          <a:xfrm>
            <a:off x="6846186" y="3429000"/>
            <a:ext cx="1218314" cy="207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25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-Quiz</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19</a:t>
            </a:fld>
            <a:endParaRPr lang="de-DE" dirty="0"/>
          </a:p>
        </p:txBody>
      </p:sp>
      <p:pic>
        <p:nvPicPr>
          <p:cNvPr id="15" name="Grafik 14">
            <a:extLst>
              <a:ext uri="{FF2B5EF4-FFF2-40B4-BE49-F238E27FC236}">
                <a16:creationId xmlns:a16="http://schemas.microsoft.com/office/drawing/2014/main"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id="{DA43A78A-6E9B-D844-81C0-414440EA8B70}"/>
              </a:ext>
            </a:extLst>
          </p:cNvPr>
          <p:cNvSpPr/>
          <p:nvPr/>
        </p:nvSpPr>
        <p:spPr>
          <a:xfrm>
            <a:off x="239201" y="1719263"/>
            <a:ext cx="11682924" cy="3600986"/>
          </a:xfrm>
          <a:prstGeom prst="rect">
            <a:avLst/>
          </a:prstGeom>
        </p:spPr>
        <p:txBody>
          <a:bodyPr wrap="square" lIns="0" tIns="0" rIns="0" bIns="0">
            <a:spAutoFit/>
          </a:bodyPr>
          <a:lstStyle/>
          <a:p>
            <a:pPr marL="266700" indent="-260350"/>
            <a:r>
              <a:rPr lang="de-DE" b="1" dirty="0"/>
              <a:t>7. Muss man auf E-</a:t>
            </a:r>
            <a:r>
              <a:rPr lang="de-DE" b="1" dirty="0" err="1"/>
              <a:t>Scootern</a:t>
            </a:r>
            <a:r>
              <a:rPr lang="de-DE" b="1" dirty="0"/>
              <a:t> einen Helm tragen?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Ja, es besteht Helmpflicht</a:t>
            </a:r>
          </a:p>
          <a:p>
            <a:pPr marL="266700"/>
            <a:r>
              <a:rPr lang="de-DE" sz="3000" dirty="0">
                <a:ea typeface="Calibri" panose="020F0502020204030204" pitchFamily="34" charset="0"/>
                <a:cs typeface="Times New Roman" panose="02020603050405020304" pitchFamily="18" charset="0"/>
              </a:rPr>
              <a:t>□ </a:t>
            </a:r>
            <a:r>
              <a:rPr lang="de-DE" dirty="0"/>
              <a:t>Nein, braucht man nicht, da man ja langsam unterwegs ist</a:t>
            </a:r>
          </a:p>
          <a:p>
            <a:pPr marL="266700"/>
            <a:r>
              <a:rPr lang="de-DE" sz="3000" dirty="0">
                <a:ea typeface="Calibri" panose="020F0502020204030204" pitchFamily="34" charset="0"/>
                <a:cs typeface="Times New Roman" panose="02020603050405020304" pitchFamily="18" charset="0"/>
              </a:rPr>
              <a:t>□ </a:t>
            </a:r>
            <a:r>
              <a:rPr lang="de-DE" dirty="0"/>
              <a:t>Es ist nicht vorgeschrieben, aber empfehlenswert, um Unfallfolgen abzumildern </a:t>
            </a:r>
          </a:p>
          <a:p>
            <a:pPr marL="266700">
              <a:spcAft>
                <a:spcPts val="0"/>
              </a:spcAft>
            </a:pPr>
            <a:r>
              <a:rPr lang="de-DE" dirty="0">
                <a:ea typeface="Calibri" panose="020F0502020204030204" pitchFamily="34" charset="0"/>
                <a:cs typeface="Times New Roman" panose="02020603050405020304" pitchFamily="18" charset="0"/>
              </a:rPr>
              <a:t> </a:t>
            </a:r>
          </a:p>
          <a:p>
            <a:pPr marL="266700" indent="-260350"/>
            <a:r>
              <a:rPr lang="de-DE" b="1" dirty="0"/>
              <a:t>8. Kann man sich strafbar machen, wenn man nach Alkoholkonsum mit einem E-</a:t>
            </a:r>
            <a:r>
              <a:rPr lang="de-DE" b="1" dirty="0" err="1"/>
              <a:t>Scooter</a:t>
            </a:r>
            <a:r>
              <a:rPr lang="de-DE" b="1" dirty="0"/>
              <a:t> fährt? </a:t>
            </a:r>
            <a:endParaRPr lang="de-DE" b="1" dirty="0">
              <a:ea typeface="Calibri" panose="020F0502020204030204" pitchFamily="34" charset="0"/>
              <a:cs typeface="Times New Roman" panose="02020603050405020304" pitchFamily="18" charset="0"/>
            </a:endParaRPr>
          </a:p>
          <a:p>
            <a:pPr marL="266700"/>
            <a:r>
              <a:rPr lang="de-DE" sz="3000" dirty="0">
                <a:ea typeface="Calibri" panose="020F0502020204030204" pitchFamily="34" charset="0"/>
                <a:cs typeface="Times New Roman" panose="02020603050405020304" pitchFamily="18" charset="0"/>
              </a:rPr>
              <a:t>□ </a:t>
            </a:r>
            <a:r>
              <a:rPr lang="de-DE" dirty="0"/>
              <a:t>Erst ab 1,6 Promille</a:t>
            </a:r>
          </a:p>
          <a:p>
            <a:pPr marL="266700"/>
            <a:r>
              <a:rPr lang="de-DE" sz="3000" dirty="0">
                <a:ea typeface="Calibri" panose="020F0502020204030204" pitchFamily="34" charset="0"/>
                <a:cs typeface="Times New Roman" panose="02020603050405020304" pitchFamily="18" charset="0"/>
              </a:rPr>
              <a:t>□ </a:t>
            </a:r>
            <a:r>
              <a:rPr lang="de-DE" dirty="0"/>
              <a:t>Die Grenzwerte sind genauso wie beim Autofahren</a:t>
            </a:r>
          </a:p>
          <a:p>
            <a:pPr marL="266700"/>
            <a:r>
              <a:rPr lang="de-DE" sz="3000" dirty="0">
                <a:ea typeface="Calibri" panose="020F0502020204030204" pitchFamily="34" charset="0"/>
                <a:cs typeface="Times New Roman" panose="02020603050405020304" pitchFamily="18" charset="0"/>
              </a:rPr>
              <a:t>□ </a:t>
            </a:r>
            <a:r>
              <a:rPr lang="de-DE" dirty="0"/>
              <a:t>Für E-</a:t>
            </a:r>
            <a:r>
              <a:rPr lang="de-DE" dirty="0" err="1"/>
              <a:t>Scooter</a:t>
            </a:r>
            <a:r>
              <a:rPr lang="de-DE" dirty="0"/>
              <a:t> gibt es kein Alkoholverbot </a:t>
            </a:r>
          </a:p>
        </p:txBody>
      </p:sp>
      <p:pic>
        <p:nvPicPr>
          <p:cNvPr id="18" name="Grafik 17">
            <a:extLst>
              <a:ext uri="{FF2B5EF4-FFF2-40B4-BE49-F238E27FC236}">
                <a16:creationId xmlns:a16="http://schemas.microsoft.com/office/drawing/2014/main" id="{ADA494DA-CB8C-F74D-A326-050E50C018FA}"/>
              </a:ext>
            </a:extLst>
          </p:cNvPr>
          <p:cNvPicPr>
            <a:picLocks noChangeAspect="1"/>
          </p:cNvPicPr>
          <p:nvPr/>
        </p:nvPicPr>
        <p:blipFill>
          <a:blip r:embed="rId4"/>
          <a:srcRect/>
          <a:stretch/>
        </p:blipFill>
        <p:spPr>
          <a:xfrm>
            <a:off x="484715" y="2911203"/>
            <a:ext cx="402169" cy="441406"/>
          </a:xfrm>
          <a:prstGeom prst="rect">
            <a:avLst/>
          </a:prstGeom>
        </p:spPr>
      </p:pic>
      <p:pic>
        <p:nvPicPr>
          <p:cNvPr id="21" name="Grafik 20">
            <a:extLst>
              <a:ext uri="{FF2B5EF4-FFF2-40B4-BE49-F238E27FC236}">
                <a16:creationId xmlns:a16="http://schemas.microsoft.com/office/drawing/2014/main" id="{FBADAB26-069A-2042-9462-FCE137D146BB}"/>
              </a:ext>
            </a:extLst>
          </p:cNvPr>
          <p:cNvPicPr>
            <a:picLocks noChangeAspect="1"/>
          </p:cNvPicPr>
          <p:nvPr/>
        </p:nvPicPr>
        <p:blipFill>
          <a:blip r:embed="rId4"/>
          <a:srcRect/>
          <a:stretch/>
        </p:blipFill>
        <p:spPr>
          <a:xfrm>
            <a:off x="484715" y="4340466"/>
            <a:ext cx="402169" cy="441406"/>
          </a:xfrm>
          <a:prstGeom prst="rect">
            <a:avLst/>
          </a:prstGeom>
        </p:spPr>
      </p:pic>
    </p:spTree>
    <p:extLst>
      <p:ext uri="{BB962C8B-B14F-4D97-AF65-F5344CB8AC3E}">
        <p14:creationId xmlns:p14="http://schemas.microsoft.com/office/powerpoint/2010/main" val="9116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p:txBody>
          <a:bodyPr lIns="0"/>
          <a:lstStyle/>
          <a:p>
            <a:r>
              <a:rPr lang="de-DE" dirty="0"/>
              <a:t>Wege- und Dienstwegeunfälle im Straßenverkehr </a:t>
            </a:r>
          </a:p>
        </p:txBody>
      </p:sp>
      <p:sp>
        <p:nvSpPr>
          <p:cNvPr id="13" name="Textplatzhalter 12"/>
          <p:cNvSpPr>
            <a:spLocks noGrp="1"/>
          </p:cNvSpPr>
          <p:nvPr>
            <p:ph type="body" sz="quarter" idx="14"/>
          </p:nvPr>
        </p:nvSpPr>
        <p:spPr>
          <a:xfrm>
            <a:off x="6103620" y="1600199"/>
            <a:ext cx="5907938" cy="3870297"/>
          </a:xfrm>
        </p:spPr>
        <p:txBody>
          <a:bodyPr/>
          <a:lstStyle/>
          <a:p>
            <a:r>
              <a:rPr lang="de-DE" dirty="0"/>
              <a:t>Gewerbliche Wirtschaft und Öffentliche Hand:</a:t>
            </a:r>
          </a:p>
          <a:p>
            <a:pPr marL="588963" lvl="3" indent="0">
              <a:buNone/>
              <a:tabLst>
                <a:tab pos="1552575" algn="r"/>
                <a:tab pos="1731963" algn="l"/>
              </a:tabLst>
            </a:pPr>
            <a:r>
              <a:rPr lang="de-DE" dirty="0"/>
              <a:t>	122.959	meldepflichtige Wegeunfälle</a:t>
            </a:r>
          </a:p>
          <a:p>
            <a:pPr marL="588963" lvl="4" indent="0">
              <a:buNone/>
              <a:tabLst>
                <a:tab pos="1552575" algn="r"/>
                <a:tab pos="1731963" algn="l"/>
              </a:tabLst>
            </a:pPr>
            <a:r>
              <a:rPr lang="de-DE" dirty="0"/>
              <a:t>	3.163	neue Wegeunfallrenten</a:t>
            </a:r>
          </a:p>
          <a:p>
            <a:pPr marL="588963" lvl="3" indent="0">
              <a:buNone/>
              <a:tabLst>
                <a:tab pos="1552575" algn="r"/>
                <a:tab pos="1731963" algn="l"/>
              </a:tabLst>
            </a:pPr>
            <a:r>
              <a:rPr lang="de-DE" dirty="0"/>
              <a:t>	321	tödliche Wegeunfälle</a:t>
            </a:r>
          </a:p>
          <a:p>
            <a:endParaRPr lang="de-DE" dirty="0"/>
          </a:p>
        </p:txBody>
      </p:sp>
      <p:sp>
        <p:nvSpPr>
          <p:cNvPr id="9" name="Foliennummernplatzhalter 5"/>
          <p:cNvSpPr>
            <a:spLocks noGrp="1"/>
          </p:cNvSpPr>
          <p:nvPr>
            <p:ph type="sldNum" sz="quarter" idx="17"/>
          </p:nvPr>
        </p:nvSpPr>
        <p:spPr/>
        <p:txBody>
          <a:bodyPr/>
          <a:lstStyle/>
          <a:p>
            <a:fld id="{C14075F3-F5BF-419D-BE50-EBF9B68250F3}" type="slidenum">
              <a:rPr lang="de-DE" smtClean="0"/>
              <a:pPr/>
              <a:t>2</a:t>
            </a:fld>
            <a:endParaRPr lang="de-DE" dirty="0"/>
          </a:p>
        </p:txBody>
      </p:sp>
      <p:sp>
        <p:nvSpPr>
          <p:cNvPr id="14" name="Textplatzhalter 13"/>
          <p:cNvSpPr>
            <a:spLocks noGrp="1"/>
          </p:cNvSpPr>
          <p:nvPr>
            <p:ph type="body" sz="quarter" idx="18"/>
          </p:nvPr>
        </p:nvSpPr>
        <p:spPr/>
        <p:txBody>
          <a:bodyPr vert="horz" lIns="0" tIns="0" rIns="0" bIns="0" rtlCol="0">
            <a:noAutofit/>
          </a:bodyPr>
          <a:lstStyle/>
          <a:p>
            <a:pPr algn="r"/>
            <a:r>
              <a:rPr lang="de-DE" dirty="0"/>
              <a:t>Bezugsjahr: 2018</a:t>
            </a:r>
            <a:br>
              <a:rPr lang="de-DE" dirty="0"/>
            </a:br>
            <a:r>
              <a:rPr lang="de-DE" dirty="0"/>
              <a:t>Quelle: DGUV </a:t>
            </a:r>
            <a:r>
              <a:rPr lang="de-DE" dirty="0">
                <a:hlinkClick r:id="rId3" tooltip="https://publikationen.dguv.de/widgets/pdf/download/article/3680"/>
              </a:rPr>
              <a:t>https://publikationen.dguv.de/widgets/pdf/download/article/3680</a:t>
            </a:r>
            <a:br>
              <a:rPr lang="de-DE" dirty="0"/>
            </a:br>
            <a:r>
              <a:rPr lang="de-DE" dirty="0">
                <a:cs typeface="+mn-cs"/>
              </a:rPr>
              <a:t>Foto: </a:t>
            </a:r>
            <a:r>
              <a:rPr lang="en-US" dirty="0">
                <a:cs typeface="+mn-cs"/>
              </a:rPr>
              <a:t>DVR</a:t>
            </a:r>
            <a:endParaRPr lang="de-DE" dirty="0">
              <a:cs typeface="+mn-cs"/>
            </a:endParaRPr>
          </a:p>
        </p:txBody>
      </p:sp>
      <p:pic>
        <p:nvPicPr>
          <p:cNvPr id="11" name="Grafik 10">
            <a:extLst>
              <a:ext uri="{FF2B5EF4-FFF2-40B4-BE49-F238E27FC236}">
                <a16:creationId xmlns:a16="http://schemas.microsoft.com/office/drawing/2014/main" id="{A50DB9B9-22AC-D848-BA2F-78144582C419}"/>
              </a:ext>
            </a:extLst>
          </p:cNvPr>
          <p:cNvPicPr>
            <a:picLocks noChangeAspect="1"/>
          </p:cNvPicPr>
          <p:nvPr/>
        </p:nvPicPr>
        <p:blipFill>
          <a:blip r:embed="rId4"/>
          <a:srcRect/>
          <a:stretch/>
        </p:blipFill>
        <p:spPr>
          <a:xfrm>
            <a:off x="241300" y="1616845"/>
            <a:ext cx="5749849" cy="3837005"/>
          </a:xfrm>
          <a:prstGeom prst="rect">
            <a:avLst/>
          </a:prstGeom>
        </p:spPr>
      </p:pic>
    </p:spTree>
    <p:extLst>
      <p:ext uri="{BB962C8B-B14F-4D97-AF65-F5344CB8AC3E}">
        <p14:creationId xmlns:p14="http://schemas.microsoft.com/office/powerpoint/2010/main" val="3883336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lstStyle/>
          <a:p>
            <a:r>
              <a:rPr lang="de-DE" dirty="0"/>
              <a:t>E-</a:t>
            </a:r>
            <a:r>
              <a:rPr lang="de-DE" dirty="0" err="1"/>
              <a:t>Scooter</a:t>
            </a:r>
            <a:r>
              <a:rPr lang="de-DE" dirty="0"/>
              <a:t> im innerbetrieblichen Verkehr</a:t>
            </a:r>
          </a:p>
        </p:txBody>
      </p:sp>
      <p:sp>
        <p:nvSpPr>
          <p:cNvPr id="4" name="Foliennummernplatzhalter 3"/>
          <p:cNvSpPr>
            <a:spLocks noGrp="1"/>
          </p:cNvSpPr>
          <p:nvPr>
            <p:ph type="sldNum" sz="quarter" idx="17"/>
          </p:nvPr>
        </p:nvSpPr>
        <p:spPr/>
        <p:txBody>
          <a:bodyPr/>
          <a:lstStyle/>
          <a:p>
            <a:fld id="{C14075F3-F5BF-419D-BE50-EBF9B68250F3}" type="slidenum">
              <a:rPr lang="de-DE" smtClean="0"/>
              <a:pPr/>
              <a:t>20</a:t>
            </a:fld>
            <a:endParaRPr lang="de-DE" dirty="0"/>
          </a:p>
        </p:txBody>
      </p:sp>
      <p:pic>
        <p:nvPicPr>
          <p:cNvPr id="15" name="Grafik 14">
            <a:extLst>
              <a:ext uri="{FF2B5EF4-FFF2-40B4-BE49-F238E27FC236}">
                <a16:creationId xmlns:a16="http://schemas.microsoft.com/office/drawing/2014/main" id="{A1F98284-9182-2541-81DC-1136A5471C0F}"/>
              </a:ext>
            </a:extLst>
          </p:cNvPr>
          <p:cNvPicPr>
            <a:picLocks noChangeAspect="1"/>
          </p:cNvPicPr>
          <p:nvPr/>
        </p:nvPicPr>
        <p:blipFill>
          <a:blip r:embed="rId3"/>
          <a:srcRect/>
          <a:stretch/>
        </p:blipFill>
        <p:spPr>
          <a:xfrm>
            <a:off x="10779125" y="188913"/>
            <a:ext cx="1143000" cy="1143000"/>
          </a:xfrm>
          <a:prstGeom prst="rect">
            <a:avLst/>
          </a:prstGeom>
        </p:spPr>
      </p:pic>
      <p:sp>
        <p:nvSpPr>
          <p:cNvPr id="16" name="Rechteck 15">
            <a:extLst>
              <a:ext uri="{FF2B5EF4-FFF2-40B4-BE49-F238E27FC236}">
                <a16:creationId xmlns:a16="http://schemas.microsoft.com/office/drawing/2014/main" id="{DA43A78A-6E9B-D844-81C0-414440EA8B70}"/>
              </a:ext>
            </a:extLst>
          </p:cNvPr>
          <p:cNvSpPr/>
          <p:nvPr/>
        </p:nvSpPr>
        <p:spPr>
          <a:xfrm>
            <a:off x="239201" y="1719263"/>
            <a:ext cx="11682924" cy="3016210"/>
          </a:xfrm>
          <a:prstGeom prst="rect">
            <a:avLst/>
          </a:prstGeom>
        </p:spPr>
        <p:txBody>
          <a:bodyPr wrap="square" lIns="0" tIns="0" rIns="0" bIns="0">
            <a:spAutoFit/>
          </a:bodyPr>
          <a:lstStyle/>
          <a:p>
            <a:pPr marL="342900" indent="-342900">
              <a:spcAft>
                <a:spcPts val="1200"/>
              </a:spcAft>
              <a:buFont typeface="Symbol" pitchFamily="2" charset="2"/>
              <a:buChar char="-"/>
            </a:pPr>
            <a:r>
              <a:rPr lang="de-DE" sz="2600" dirty="0"/>
              <a:t>Die Beschäftigten müssen unterwiesen werden</a:t>
            </a:r>
          </a:p>
          <a:p>
            <a:pPr marL="342900" indent="-342900">
              <a:spcAft>
                <a:spcPts val="1200"/>
              </a:spcAft>
              <a:buFont typeface="Symbol" pitchFamily="2" charset="2"/>
              <a:buChar char="-"/>
            </a:pPr>
            <a:r>
              <a:rPr lang="de-DE" sz="2600" dirty="0"/>
              <a:t>Betriebsanweisung oder Bedienungsanweisung sind auszuhändigen</a:t>
            </a:r>
          </a:p>
          <a:p>
            <a:pPr marL="342900" indent="-342900">
              <a:spcAft>
                <a:spcPts val="1200"/>
              </a:spcAft>
              <a:buFont typeface="Symbol" pitchFamily="2" charset="2"/>
              <a:buChar char="-"/>
            </a:pPr>
            <a:r>
              <a:rPr lang="de-DE" sz="2600" dirty="0"/>
              <a:t>Der Betrieb kann Bestimmungen (Dienstanweisungen, Betriebsvereinbarungen) zum Einsatz festlegen (z.B. Helmpflicht)</a:t>
            </a:r>
          </a:p>
          <a:p>
            <a:pPr marL="342900" indent="-342900">
              <a:spcAft>
                <a:spcPts val="1200"/>
              </a:spcAft>
              <a:buFont typeface="Symbol" pitchFamily="2" charset="2"/>
              <a:buChar char="-"/>
            </a:pPr>
            <a:r>
              <a:rPr lang="de-DE" sz="2600" dirty="0"/>
              <a:t>Instandhaltung und regelmäßige Prüfung muss gewährleistet sein</a:t>
            </a:r>
          </a:p>
          <a:p>
            <a:pPr marL="342900" indent="-342900">
              <a:spcAft>
                <a:spcPts val="1200"/>
              </a:spcAft>
              <a:buFont typeface="Symbol" pitchFamily="2" charset="2"/>
              <a:buChar char="-"/>
            </a:pPr>
            <a:r>
              <a:rPr lang="de-DE" sz="2600" dirty="0"/>
              <a:t>Der Einsatz muss in die Gefährdungsbeurteilung einbezogen werden</a:t>
            </a:r>
          </a:p>
        </p:txBody>
      </p:sp>
    </p:spTree>
    <p:extLst>
      <p:ext uri="{BB962C8B-B14F-4D97-AF65-F5344CB8AC3E}">
        <p14:creationId xmlns:p14="http://schemas.microsoft.com/office/powerpoint/2010/main" val="36484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21</a:t>
            </a:fld>
            <a:endParaRPr lang="de-DE" dirty="0"/>
          </a:p>
        </p:txBody>
      </p:sp>
      <p:sp>
        <p:nvSpPr>
          <p:cNvPr id="2" name="Titel 1"/>
          <p:cNvSpPr>
            <a:spLocks noGrp="1"/>
          </p:cNvSpPr>
          <p:nvPr>
            <p:ph type="title"/>
          </p:nvPr>
        </p:nvSpPr>
        <p:spPr/>
        <p:txBody>
          <a:bodyPr lIns="0"/>
          <a:lstStyle/>
          <a:p>
            <a:r>
              <a:rPr lang="de-DE" dirty="0"/>
              <a:t>E-</a:t>
            </a:r>
            <a:r>
              <a:rPr lang="de-DE" dirty="0" err="1"/>
              <a:t>Scooter</a:t>
            </a:r>
            <a:r>
              <a:rPr lang="de-DE" dirty="0"/>
              <a:t> – Was also tun?</a:t>
            </a:r>
          </a:p>
        </p:txBody>
      </p:sp>
      <p:sp>
        <p:nvSpPr>
          <p:cNvPr id="3" name="Inhaltsplatzhalter 2"/>
          <p:cNvSpPr>
            <a:spLocks noGrp="1"/>
          </p:cNvSpPr>
          <p:nvPr>
            <p:ph idx="1"/>
          </p:nvPr>
        </p:nvSpPr>
        <p:spPr/>
        <p:txBody>
          <a:bodyPr lIns="0">
            <a:normAutofit/>
          </a:bodyPr>
          <a:lstStyle/>
          <a:p>
            <a:pPr>
              <a:spcAft>
                <a:spcPts val="1200"/>
              </a:spcAft>
            </a:pPr>
            <a:r>
              <a:rPr lang="de-DE" sz="2800" dirty="0"/>
              <a:t>Vor der Fahrt:</a:t>
            </a:r>
          </a:p>
          <a:p>
            <a:pPr marL="457200" indent="-457200">
              <a:spcAft>
                <a:spcPts val="1200"/>
              </a:spcAft>
              <a:buFont typeface="Symbol" pitchFamily="2" charset="2"/>
              <a:buChar char="-"/>
            </a:pPr>
            <a:r>
              <a:rPr lang="de-DE" sz="2800" dirty="0"/>
              <a:t>Geeignetes Fahrzeug auswählen</a:t>
            </a:r>
          </a:p>
          <a:p>
            <a:pPr marL="457200" indent="-457200">
              <a:spcAft>
                <a:spcPts val="1200"/>
              </a:spcAft>
              <a:buFont typeface="Symbol" pitchFamily="2" charset="2"/>
              <a:buChar char="-"/>
            </a:pPr>
            <a:r>
              <a:rPr lang="de-DE" sz="2800" dirty="0"/>
              <a:t>Auf vollständige Ausstattung achten</a:t>
            </a:r>
          </a:p>
          <a:p>
            <a:pPr marL="457200" indent="-457200">
              <a:spcAft>
                <a:spcPts val="1200"/>
              </a:spcAft>
              <a:buFont typeface="Symbol" pitchFamily="2" charset="2"/>
              <a:buChar char="-"/>
            </a:pPr>
            <a:r>
              <a:rPr lang="de-DE" sz="2800" dirty="0"/>
              <a:t>Fahreigenschaften auf abgesperrtem Gelände erproben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8" name="Grafik 7">
            <a:extLst>
              <a:ext uri="{FF2B5EF4-FFF2-40B4-BE49-F238E27FC236}">
                <a16:creationId xmlns:a16="http://schemas.microsoft.com/office/drawing/2014/main" id="{D23D6730-7A8A-D545-96A6-6ACC599E08B9}"/>
              </a:ext>
            </a:extLst>
          </p:cNvPr>
          <p:cNvPicPr>
            <a:picLocks noChangeAspect="1"/>
          </p:cNvPicPr>
          <p:nvPr/>
        </p:nvPicPr>
        <p:blipFill>
          <a:blip r:embed="rId3"/>
          <a:srcRect/>
          <a:stretch/>
        </p:blipFill>
        <p:spPr>
          <a:xfrm>
            <a:off x="10779125" y="188913"/>
            <a:ext cx="1143000" cy="1143000"/>
          </a:xfrm>
          <a:prstGeom prst="rect">
            <a:avLst/>
          </a:prstGeom>
        </p:spPr>
      </p:pic>
    </p:spTree>
    <p:extLst>
      <p:ext uri="{BB962C8B-B14F-4D97-AF65-F5344CB8AC3E}">
        <p14:creationId xmlns:p14="http://schemas.microsoft.com/office/powerpoint/2010/main" val="2833752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22</a:t>
            </a:fld>
            <a:endParaRPr lang="de-DE" dirty="0"/>
          </a:p>
        </p:txBody>
      </p:sp>
      <p:sp>
        <p:nvSpPr>
          <p:cNvPr id="2" name="Titel 1"/>
          <p:cNvSpPr>
            <a:spLocks noGrp="1"/>
          </p:cNvSpPr>
          <p:nvPr>
            <p:ph type="title"/>
          </p:nvPr>
        </p:nvSpPr>
        <p:spPr/>
        <p:txBody>
          <a:bodyPr lIns="0"/>
          <a:lstStyle/>
          <a:p>
            <a:r>
              <a:rPr lang="de-DE" dirty="0"/>
              <a:t>E-</a:t>
            </a:r>
            <a:r>
              <a:rPr lang="de-DE" dirty="0" err="1"/>
              <a:t>Scooter</a:t>
            </a:r>
            <a:r>
              <a:rPr lang="de-DE" dirty="0"/>
              <a:t> – Was also tun?</a:t>
            </a:r>
          </a:p>
        </p:txBody>
      </p:sp>
      <p:sp>
        <p:nvSpPr>
          <p:cNvPr id="3" name="Inhaltsplatzhalter 2"/>
          <p:cNvSpPr>
            <a:spLocks noGrp="1"/>
          </p:cNvSpPr>
          <p:nvPr>
            <p:ph idx="1"/>
          </p:nvPr>
        </p:nvSpPr>
        <p:spPr/>
        <p:txBody>
          <a:bodyPr lIns="0">
            <a:normAutofit/>
          </a:bodyPr>
          <a:lstStyle/>
          <a:p>
            <a:pPr>
              <a:spcAft>
                <a:spcPts val="1200"/>
              </a:spcAft>
            </a:pPr>
            <a:r>
              <a:rPr lang="de-DE" sz="2800" dirty="0"/>
              <a:t>Während der Fahrt</a:t>
            </a:r>
          </a:p>
          <a:p>
            <a:pPr marL="457200" indent="-457200">
              <a:spcAft>
                <a:spcPts val="1200"/>
              </a:spcAft>
              <a:buFont typeface="Symbol" pitchFamily="2" charset="2"/>
              <a:buChar char="-"/>
            </a:pPr>
            <a:r>
              <a:rPr lang="de-DE" sz="2800" dirty="0"/>
              <a:t>Nur auf erlaubten Wegen fahren</a:t>
            </a:r>
          </a:p>
          <a:p>
            <a:pPr marL="457200" indent="-457200">
              <a:spcAft>
                <a:spcPts val="1200"/>
              </a:spcAft>
              <a:buFont typeface="Symbol" pitchFamily="2" charset="2"/>
              <a:buChar char="-"/>
            </a:pPr>
            <a:r>
              <a:rPr lang="de-DE" sz="2800" dirty="0"/>
              <a:t>Rücksicht gegenüber anderen üben</a:t>
            </a:r>
          </a:p>
          <a:p>
            <a:pPr marL="457200" indent="-457200">
              <a:spcAft>
                <a:spcPts val="1200"/>
              </a:spcAft>
              <a:buFont typeface="Symbol" pitchFamily="2" charset="2"/>
              <a:buChar char="-"/>
            </a:pPr>
            <a:r>
              <a:rPr lang="de-DE" sz="2800" dirty="0"/>
              <a:t>Ein Helm kann helfen, Unfallfolgen abzumildern</a:t>
            </a:r>
          </a:p>
          <a:p>
            <a:pPr marL="457200" indent="-457200">
              <a:spcAft>
                <a:spcPts val="1200"/>
              </a:spcAft>
              <a:buFont typeface="Symbol" pitchFamily="2" charset="2"/>
              <a:buChar char="-"/>
            </a:pPr>
            <a:r>
              <a:rPr lang="de-DE" sz="2800" dirty="0"/>
              <a:t>Beim Abstellen niemanden behindern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D23D6730-7A8A-D545-96A6-6ACC599E08B9}"/>
              </a:ext>
            </a:extLst>
          </p:cNvPr>
          <p:cNvPicPr>
            <a:picLocks noChangeAspect="1"/>
          </p:cNvPicPr>
          <p:nvPr/>
        </p:nvPicPr>
        <p:blipFill>
          <a:blip r:embed="rId4"/>
          <a:srcRect/>
          <a:stretch/>
        </p:blipFill>
        <p:spPr>
          <a:xfrm>
            <a:off x="10779125" y="188913"/>
            <a:ext cx="1143000" cy="1143000"/>
          </a:xfrm>
          <a:prstGeom prst="rect">
            <a:avLst/>
          </a:prstGeom>
        </p:spPr>
      </p:pic>
      <p:sp>
        <p:nvSpPr>
          <p:cNvPr id="9" name="Interaktive Schaltfläche: Ende 8">
            <a:hlinkClick r:id="rId5" action="ppaction://hlinksldjump"/>
            <a:extLst>
              <a:ext uri="{FF2B5EF4-FFF2-40B4-BE49-F238E27FC236}">
                <a16:creationId xmlns:a16="http://schemas.microsoft.com/office/drawing/2014/main" id="{B53B5877-8B14-1E42-8D2D-4A07E1491D84}"/>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73618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23</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a:t>
            </a:r>
            <a:r>
              <a:rPr lang="de-DE" dirty="0" err="1">
                <a:solidFill>
                  <a:srgbClr val="11275D"/>
                </a:solidFill>
              </a:rPr>
              <a:t>Scooter</a:t>
            </a:r>
            <a:endParaRPr lang="de-DE" dirty="0">
              <a:solidFill>
                <a:srgbClr val="11275D"/>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a:solidFill>
            <a:srgbClr val="11275D"/>
          </a:solidFill>
        </p:spPr>
        <p:txBody>
          <a:bodyPr>
            <a:normAutofit fontScale="92500" lnSpcReduction="10000"/>
          </a:bodyPr>
          <a:lstStyle/>
          <a:p>
            <a:r>
              <a:rPr lang="de-DE" dirty="0">
                <a:solidFill>
                  <a:schemeClr val="bg1"/>
                </a:solidFill>
              </a:rPr>
              <a:t>Fahrgemeinschaften</a:t>
            </a:r>
          </a:p>
        </p:txBody>
      </p:sp>
      <p:pic>
        <p:nvPicPr>
          <p:cNvPr id="14" name="Grafik 13">
            <a:extLst>
              <a:ext uri="{FF2B5EF4-FFF2-40B4-BE49-F238E27FC236}">
                <a16:creationId xmlns:a16="http://schemas.microsoft.com/office/drawing/2014/main" id="{8D27ED1C-F655-BD4F-98F6-AAC0BF1B2BAB}"/>
              </a:ext>
            </a:extLst>
          </p:cNvPr>
          <p:cNvPicPr>
            <a:picLocks noChangeAspect="1"/>
          </p:cNvPicPr>
          <p:nvPr/>
        </p:nvPicPr>
        <p:blipFill>
          <a:blip r:embed="rId2"/>
          <a:srcRect/>
          <a:stretch/>
        </p:blipFill>
        <p:spPr>
          <a:xfrm>
            <a:off x="10779125" y="195193"/>
            <a:ext cx="1143000" cy="1130439"/>
          </a:xfrm>
          <a:prstGeom prst="rect">
            <a:avLst/>
          </a:prstGeom>
        </p:spPr>
      </p:pic>
      <p:sp>
        <p:nvSpPr>
          <p:cNvPr id="16" name="Textplatzhalter 11">
            <a:extLst>
              <a:ext uri="{FF2B5EF4-FFF2-40B4-BE49-F238E27FC236}">
                <a16:creationId xmlns:a16="http://schemas.microsoft.com/office/drawing/2014/main" id="{E96ABF8C-152B-C248-B6D8-77A9BBF98768}"/>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id="{12341AF0-95B9-4340-9789-C38DDD731F07}"/>
              </a:ext>
            </a:extLst>
          </p:cNvPr>
          <p:cNvSpPr>
            <a:spLocks noGrp="1"/>
          </p:cNvSpPr>
          <p:nvPr>
            <p:ph type="body" sz="quarter" idx="20"/>
          </p:nvPr>
        </p:nvSpPr>
        <p:spPr>
          <a:xfrm>
            <a:off x="892265" y="3384739"/>
            <a:ext cx="11054203" cy="384000"/>
          </a:xfrm>
        </p:spPr>
        <p:txBody>
          <a:bodyPr>
            <a:normAutofit fontScale="92500" lnSpcReduction="10000"/>
          </a:bodyPr>
          <a:lstStyle/>
          <a:p>
            <a:r>
              <a:rPr lang="de-DE" dirty="0"/>
              <a:t>Übernahme von Dienstwagen</a:t>
            </a:r>
            <a:endParaRPr lang="de-DE" dirty="0">
              <a:hlinkClick r:id="rId3" action="ppaction://hlinksldjump"/>
            </a:endParaRPr>
          </a:p>
        </p:txBody>
      </p:sp>
      <p:sp>
        <p:nvSpPr>
          <p:cNvPr id="18" name="Textplatzhalter 11">
            <a:extLst>
              <a:ext uri="{FF2B5EF4-FFF2-40B4-BE49-F238E27FC236}">
                <a16:creationId xmlns:a16="http://schemas.microsoft.com/office/drawing/2014/main" id="{7E4B962F-01C7-B040-9976-8CFDDBDAB770}"/>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id="{CF2DB423-B70F-2541-8C1E-F99C8A311089}"/>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434258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6301876C-5D65-8A49-97A2-0DBE411C505A}"/>
              </a:ext>
            </a:extLst>
          </p:cNvPr>
          <p:cNvPicPr/>
          <p:nvPr/>
        </p:nvPicPr>
        <p:blipFill rotWithShape="1">
          <a:blip r:embed="rId2"/>
          <a:srcRect l="5457" t="19995" r="24934" b="11783"/>
          <a:stretch/>
        </p:blipFill>
        <p:spPr bwMode="auto">
          <a:xfrm>
            <a:off x="-252800" y="1"/>
            <a:ext cx="12444800" cy="6857999"/>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6D8FD44A-A05A-DE4D-88AB-621308C98A26}"/>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86640351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Fahrgemeinschaften bilden – so geht´s</a:t>
            </a:r>
          </a:p>
        </p:txBody>
      </p:sp>
      <p:sp>
        <p:nvSpPr>
          <p:cNvPr id="4" name="Foliennummernplatzhalter 3"/>
          <p:cNvSpPr>
            <a:spLocks noGrp="1"/>
          </p:cNvSpPr>
          <p:nvPr>
            <p:ph type="sldNum" sz="quarter" idx="16"/>
          </p:nvPr>
        </p:nvSpPr>
        <p:spPr/>
        <p:txBody>
          <a:bodyPr/>
          <a:lstStyle/>
          <a:p>
            <a:fld id="{C14075F3-F5BF-419D-BE50-EBF9B68250F3}" type="slidenum">
              <a:rPr lang="de-DE" smtClean="0"/>
              <a:pPr/>
              <a:t>25</a:t>
            </a:fld>
            <a:endParaRPr lang="de-DE" dirty="0"/>
          </a:p>
        </p:txBody>
      </p:sp>
      <p:sp>
        <p:nvSpPr>
          <p:cNvPr id="7" name="Rechteck 6">
            <a:extLst>
              <a:ext uri="{FF2B5EF4-FFF2-40B4-BE49-F238E27FC236}">
                <a16:creationId xmlns:a16="http://schemas.microsoft.com/office/drawing/2014/main" id="{30AF96B3-20F2-9A40-B2C5-117D96A3835F}"/>
              </a:ext>
            </a:extLst>
          </p:cNvPr>
          <p:cNvSpPr/>
          <p:nvPr/>
        </p:nvSpPr>
        <p:spPr>
          <a:xfrm>
            <a:off x="227012" y="1517752"/>
            <a:ext cx="11709399" cy="4001095"/>
          </a:xfrm>
          <a:prstGeom prst="rect">
            <a:avLst/>
          </a:prstGeom>
        </p:spPr>
        <p:txBody>
          <a:bodyPr wrap="square" lIns="0">
            <a:spAutoFit/>
          </a:bodyPr>
          <a:lstStyle/>
          <a:p>
            <a:pPr marL="457200" indent="-457200">
              <a:spcAft>
                <a:spcPts val="600"/>
              </a:spcAft>
              <a:buFont typeface="Symbol" pitchFamily="2" charset="2"/>
              <a:buChar char="-"/>
            </a:pPr>
            <a:r>
              <a:rPr lang="de-DE" sz="3200" dirty="0"/>
              <a:t>Kolleginnen/Kollegen fragen</a:t>
            </a:r>
          </a:p>
          <a:p>
            <a:pPr marL="457200" indent="-457200">
              <a:spcAft>
                <a:spcPts val="600"/>
              </a:spcAft>
              <a:buFont typeface="Symbol" pitchFamily="2" charset="2"/>
              <a:buChar char="-"/>
            </a:pPr>
            <a:r>
              <a:rPr lang="de-DE" sz="3200" dirty="0"/>
              <a:t>Intranet oder unternehmensinterne Apps nutzen</a:t>
            </a:r>
          </a:p>
          <a:p>
            <a:pPr marL="457200" indent="-457200">
              <a:spcAft>
                <a:spcPts val="600"/>
              </a:spcAft>
              <a:buFont typeface="Symbol" pitchFamily="2" charset="2"/>
              <a:buChar char="-"/>
            </a:pPr>
            <a:r>
              <a:rPr lang="de-DE" sz="3200" dirty="0"/>
              <a:t>Auf firmenübergreifende Onlineportale zugreifen</a:t>
            </a:r>
          </a:p>
          <a:p>
            <a:pPr marL="457200" indent="-457200">
              <a:spcAft>
                <a:spcPts val="600"/>
              </a:spcAft>
              <a:buFont typeface="Symbol" pitchFamily="2" charset="2"/>
              <a:buChar char="-"/>
            </a:pPr>
            <a:r>
              <a:rPr lang="de-DE" sz="3200" dirty="0"/>
              <a:t>Beim Fahren abwechseln oder Kostenbeteiligung aushandeln</a:t>
            </a:r>
          </a:p>
          <a:p>
            <a:pPr marL="457200" indent="-457200">
              <a:spcAft>
                <a:spcPts val="600"/>
              </a:spcAft>
              <a:buFont typeface="Symbol" pitchFamily="2" charset="2"/>
              <a:buChar char="-"/>
            </a:pPr>
            <a:r>
              <a:rPr lang="de-DE" sz="3200" dirty="0"/>
              <a:t>Eventuell Mitfahren und ÖPNV kombinieren</a:t>
            </a:r>
          </a:p>
          <a:p>
            <a:pPr marL="457200" indent="-457200">
              <a:spcAft>
                <a:spcPts val="600"/>
              </a:spcAft>
              <a:buFont typeface="Symbol" pitchFamily="2" charset="2"/>
              <a:buChar char="-"/>
            </a:pPr>
            <a:r>
              <a:rPr lang="de-DE" sz="3200" dirty="0"/>
              <a:t>Plan aufstellen, wer fährt</a:t>
            </a:r>
          </a:p>
          <a:p>
            <a:pPr marL="457200" indent="-457200">
              <a:spcAft>
                <a:spcPts val="600"/>
              </a:spcAft>
              <a:buFont typeface="Symbol" pitchFamily="2" charset="2"/>
              <a:buChar char="-"/>
            </a:pPr>
            <a:r>
              <a:rPr lang="de-DE" sz="3200" dirty="0"/>
              <a:t>Besonderheiten wie Urlaub und Dienstreisen berücksichtigen</a:t>
            </a:r>
          </a:p>
        </p:txBody>
      </p:sp>
      <p:pic>
        <p:nvPicPr>
          <p:cNvPr id="6" name="Grafik 5">
            <a:extLst>
              <a:ext uri="{FF2B5EF4-FFF2-40B4-BE49-F238E27FC236}">
                <a16:creationId xmlns:a16="http://schemas.microsoft.com/office/drawing/2014/main" id="{AA5CC321-06F7-5B4B-81BC-9FF3E2BB7D68}"/>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2762583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Versicherungstipps</a:t>
            </a:r>
          </a:p>
        </p:txBody>
      </p:sp>
      <p:sp>
        <p:nvSpPr>
          <p:cNvPr id="4" name="Foliennummernplatzhalter 3"/>
          <p:cNvSpPr>
            <a:spLocks noGrp="1"/>
          </p:cNvSpPr>
          <p:nvPr>
            <p:ph type="sldNum" sz="quarter" idx="16"/>
          </p:nvPr>
        </p:nvSpPr>
        <p:spPr/>
        <p:txBody>
          <a:bodyPr/>
          <a:lstStyle/>
          <a:p>
            <a:fld id="{C14075F3-F5BF-419D-BE50-EBF9B68250F3}" type="slidenum">
              <a:rPr lang="de-DE" smtClean="0"/>
              <a:pPr/>
              <a:t>26</a:t>
            </a:fld>
            <a:endParaRPr lang="de-DE" dirty="0"/>
          </a:p>
        </p:txBody>
      </p:sp>
      <p:sp>
        <p:nvSpPr>
          <p:cNvPr id="7" name="Rechteck 6">
            <a:extLst>
              <a:ext uri="{FF2B5EF4-FFF2-40B4-BE49-F238E27FC236}">
                <a16:creationId xmlns:a16="http://schemas.microsoft.com/office/drawing/2014/main" id="{30AF96B3-20F2-9A40-B2C5-117D96A3835F}"/>
              </a:ext>
            </a:extLst>
          </p:cNvPr>
          <p:cNvSpPr/>
          <p:nvPr/>
        </p:nvSpPr>
        <p:spPr>
          <a:xfrm>
            <a:off x="227012" y="1517752"/>
            <a:ext cx="11709399" cy="3770263"/>
          </a:xfrm>
          <a:prstGeom prst="rect">
            <a:avLst/>
          </a:prstGeom>
        </p:spPr>
        <p:txBody>
          <a:bodyPr wrap="square" lIns="0">
            <a:spAutoFit/>
          </a:bodyPr>
          <a:lstStyle/>
          <a:p>
            <a:pPr marL="457200" indent="-457200">
              <a:spcAft>
                <a:spcPts val="600"/>
              </a:spcAft>
              <a:buFont typeface="Symbol" pitchFamily="2" charset="2"/>
              <a:buChar char="-"/>
            </a:pPr>
            <a:r>
              <a:rPr lang="de-DE" sz="3200" dirty="0"/>
              <a:t>Gesetzliche Unfallversicherung gilt auch für Fahrgemeinschaft </a:t>
            </a:r>
          </a:p>
          <a:p>
            <a:pPr marL="457200" indent="-457200">
              <a:spcAft>
                <a:spcPts val="600"/>
              </a:spcAft>
              <a:buFont typeface="Symbol" pitchFamily="2" charset="2"/>
              <a:buChar char="-"/>
            </a:pPr>
            <a:r>
              <a:rPr lang="de-DE" sz="3200" dirty="0"/>
              <a:t>Bei der Haftpflicht möglichst hohe Deckungssumme wählen</a:t>
            </a:r>
          </a:p>
          <a:p>
            <a:pPr marL="457200" indent="-457200">
              <a:spcAft>
                <a:spcPts val="600"/>
              </a:spcAft>
              <a:buFont typeface="Symbol" pitchFamily="2" charset="2"/>
              <a:buChar char="-"/>
            </a:pPr>
            <a:r>
              <a:rPr lang="de-DE" sz="3200" dirty="0"/>
              <a:t>Gegebenenfalls Haftungsbeschränkung unterschreiben lassen</a:t>
            </a:r>
          </a:p>
          <a:p>
            <a:pPr marL="457200" indent="-457200">
              <a:spcAft>
                <a:spcPts val="600"/>
              </a:spcAft>
              <a:buFont typeface="Symbol" pitchFamily="2" charset="2"/>
              <a:buChar char="-"/>
            </a:pPr>
            <a:r>
              <a:rPr lang="de-DE" sz="3200" dirty="0"/>
              <a:t>Für Fahrgemeinschaften können zusätzlich Insassen-Unfall-versicherung und private Unfallversicherung sinnvoll sein</a:t>
            </a:r>
          </a:p>
        </p:txBody>
      </p:sp>
      <p:pic>
        <p:nvPicPr>
          <p:cNvPr id="6" name="Grafik 5">
            <a:extLst>
              <a:ext uri="{FF2B5EF4-FFF2-40B4-BE49-F238E27FC236}">
                <a16:creationId xmlns:a16="http://schemas.microsoft.com/office/drawing/2014/main" id="{AA5CC321-06F7-5B4B-81BC-9FF3E2BB7D68}"/>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2257960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27</a:t>
            </a:fld>
            <a:endParaRPr lang="de-DE" dirty="0"/>
          </a:p>
        </p:txBody>
      </p:sp>
      <p:sp>
        <p:nvSpPr>
          <p:cNvPr id="2" name="Titel 1"/>
          <p:cNvSpPr>
            <a:spLocks noGrp="1"/>
          </p:cNvSpPr>
          <p:nvPr>
            <p:ph type="title"/>
          </p:nvPr>
        </p:nvSpPr>
        <p:spPr/>
        <p:txBody>
          <a:bodyPr lIns="0"/>
          <a:lstStyle/>
          <a:p>
            <a:r>
              <a:rPr lang="de-DE" dirty="0"/>
              <a:t>Fahrgemeinschaften – Was also tun?</a:t>
            </a:r>
          </a:p>
        </p:txBody>
      </p:sp>
      <p:sp>
        <p:nvSpPr>
          <p:cNvPr id="3" name="Inhaltsplatzhalter 2"/>
          <p:cNvSpPr>
            <a:spLocks noGrp="1"/>
          </p:cNvSpPr>
          <p:nvPr>
            <p:ph idx="1"/>
          </p:nvPr>
        </p:nvSpPr>
        <p:spPr>
          <a:xfrm>
            <a:off x="238273" y="1520972"/>
            <a:ext cx="11712427" cy="3849595"/>
          </a:xfrm>
        </p:spPr>
        <p:txBody>
          <a:bodyPr lIns="0">
            <a:noAutofit/>
          </a:bodyPr>
          <a:lstStyle/>
          <a:p>
            <a:pPr>
              <a:spcAft>
                <a:spcPts val="600"/>
              </a:spcAft>
            </a:pPr>
            <a:r>
              <a:rPr lang="de-DE" sz="3200" dirty="0"/>
              <a:t>Bei der Vorbereitung</a:t>
            </a:r>
          </a:p>
          <a:p>
            <a:pPr marL="446088" indent="-446088">
              <a:spcAft>
                <a:spcPts val="600"/>
              </a:spcAft>
              <a:buFont typeface="Symbol" pitchFamily="2" charset="2"/>
              <a:buChar char="-"/>
            </a:pPr>
            <a:r>
              <a:rPr lang="de-DE" sz="3200" dirty="0"/>
              <a:t>Überlegen, mit wem man eine Fahrgemeinschaft bilden kann</a:t>
            </a:r>
          </a:p>
          <a:p>
            <a:pPr marL="446088" indent="-446088">
              <a:spcAft>
                <a:spcPts val="600"/>
              </a:spcAft>
              <a:buFont typeface="Symbol" pitchFamily="2" charset="2"/>
              <a:buChar char="-"/>
            </a:pPr>
            <a:r>
              <a:rPr lang="de-DE" sz="3200" dirty="0"/>
              <a:t>Intranet, Online-Tools und Apps nutzen</a:t>
            </a:r>
          </a:p>
          <a:p>
            <a:pPr marL="446088" indent="-446088">
              <a:spcAft>
                <a:spcPts val="600"/>
              </a:spcAft>
              <a:buFont typeface="Symbol" pitchFamily="2" charset="2"/>
              <a:buChar char="-"/>
            </a:pPr>
            <a:r>
              <a:rPr lang="de-DE" sz="3200" dirty="0"/>
              <a:t>Notwendige Versicherungen sicherstellen</a:t>
            </a:r>
          </a:p>
          <a:p>
            <a:pPr marL="446088" indent="-446088">
              <a:spcAft>
                <a:spcPts val="600"/>
              </a:spcAft>
              <a:buFont typeface="Symbol" pitchFamily="2" charset="2"/>
              <a:buChar char="-"/>
            </a:pPr>
            <a:r>
              <a:rPr lang="de-DE" sz="3200" dirty="0"/>
              <a:t>Zeiten und Treffpunkte fest verabreden, Zeitpuffer einplanen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8" name="Grafik 7">
            <a:extLst>
              <a:ext uri="{FF2B5EF4-FFF2-40B4-BE49-F238E27FC236}">
                <a16:creationId xmlns:a16="http://schemas.microsoft.com/office/drawing/2014/main" id="{713E8540-6D60-4945-BE40-D272B6F5D85A}"/>
              </a:ext>
            </a:extLst>
          </p:cNvPr>
          <p:cNvPicPr>
            <a:picLocks noChangeAspect="1"/>
          </p:cNvPicPr>
          <p:nvPr/>
        </p:nvPicPr>
        <p:blipFill>
          <a:blip r:embed="rId3"/>
          <a:srcRect/>
          <a:stretch/>
        </p:blipFill>
        <p:spPr>
          <a:xfrm>
            <a:off x="10779125" y="195193"/>
            <a:ext cx="1143000" cy="1130439"/>
          </a:xfrm>
          <a:prstGeom prst="rect">
            <a:avLst/>
          </a:prstGeom>
        </p:spPr>
      </p:pic>
    </p:spTree>
    <p:extLst>
      <p:ext uri="{BB962C8B-B14F-4D97-AF65-F5344CB8AC3E}">
        <p14:creationId xmlns:p14="http://schemas.microsoft.com/office/powerpoint/2010/main" val="122327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28</a:t>
            </a:fld>
            <a:endParaRPr lang="de-DE" dirty="0"/>
          </a:p>
        </p:txBody>
      </p:sp>
      <p:sp>
        <p:nvSpPr>
          <p:cNvPr id="2" name="Titel 1"/>
          <p:cNvSpPr>
            <a:spLocks noGrp="1"/>
          </p:cNvSpPr>
          <p:nvPr>
            <p:ph type="title"/>
          </p:nvPr>
        </p:nvSpPr>
        <p:spPr/>
        <p:txBody>
          <a:bodyPr lIns="0"/>
          <a:lstStyle/>
          <a:p>
            <a:r>
              <a:rPr lang="de-DE" dirty="0"/>
              <a:t>Fahrgemeinschaften – Was also tun?</a:t>
            </a:r>
          </a:p>
        </p:txBody>
      </p:sp>
      <p:sp>
        <p:nvSpPr>
          <p:cNvPr id="3" name="Inhaltsplatzhalter 2"/>
          <p:cNvSpPr>
            <a:spLocks noGrp="1"/>
          </p:cNvSpPr>
          <p:nvPr>
            <p:ph idx="1"/>
          </p:nvPr>
        </p:nvSpPr>
        <p:spPr>
          <a:xfrm>
            <a:off x="238273" y="1520972"/>
            <a:ext cx="11712427" cy="3849595"/>
          </a:xfrm>
        </p:spPr>
        <p:txBody>
          <a:bodyPr lIns="0">
            <a:noAutofit/>
          </a:bodyPr>
          <a:lstStyle/>
          <a:p>
            <a:pPr>
              <a:spcAft>
                <a:spcPts val="600"/>
              </a:spcAft>
            </a:pPr>
            <a:r>
              <a:rPr lang="de-DE" sz="3200" dirty="0"/>
              <a:t>Während der Fahrt</a:t>
            </a:r>
          </a:p>
          <a:p>
            <a:pPr marL="446088" indent="-446088">
              <a:spcAft>
                <a:spcPts val="600"/>
              </a:spcAft>
              <a:buFont typeface="Symbol" pitchFamily="2" charset="2"/>
              <a:buChar char="-"/>
            </a:pPr>
            <a:r>
              <a:rPr lang="de-DE" sz="3200" dirty="0"/>
              <a:t>Am Steuer Verantwortung übernehmen: defensiv fahren</a:t>
            </a:r>
          </a:p>
          <a:p>
            <a:pPr marL="446088" indent="-446088">
              <a:spcAft>
                <a:spcPts val="600"/>
              </a:spcAft>
              <a:buFont typeface="Symbol" pitchFamily="2" charset="2"/>
              <a:buChar char="-"/>
            </a:pPr>
            <a:r>
              <a:rPr lang="de-DE" sz="3200" dirty="0"/>
              <a:t>Ggf. Eco </a:t>
            </a:r>
            <a:r>
              <a:rPr lang="de-DE" sz="3200" dirty="0" err="1"/>
              <a:t>Safety</a:t>
            </a:r>
            <a:r>
              <a:rPr lang="de-DE" sz="3200" dirty="0"/>
              <a:t> Training nutzen</a:t>
            </a:r>
          </a:p>
          <a:p>
            <a:pPr marL="446088" indent="-446088">
              <a:spcAft>
                <a:spcPts val="600"/>
              </a:spcAft>
              <a:buFont typeface="Symbol" pitchFamily="2" charset="2"/>
              <a:buChar char="-"/>
            </a:pPr>
            <a:r>
              <a:rPr lang="de-DE" sz="3200" dirty="0"/>
              <a:t>Beim Mitfahren die Fahrenden unterstützen</a:t>
            </a:r>
          </a:p>
          <a:p>
            <a:pPr marL="446088" indent="-446088">
              <a:spcAft>
                <a:spcPts val="600"/>
              </a:spcAft>
              <a:buFont typeface="Symbol" pitchFamily="2" charset="2"/>
              <a:buChar char="-"/>
            </a:pPr>
            <a:r>
              <a:rPr lang="de-DE" sz="3200" dirty="0"/>
              <a:t>Probleme konstruktiv ansprechen</a:t>
            </a:r>
          </a:p>
          <a:p>
            <a:pPr marL="446088" indent="-446088">
              <a:spcAft>
                <a:spcPts val="600"/>
              </a:spcAft>
              <a:buFont typeface="Symbol" pitchFamily="2" charset="2"/>
              <a:buChar char="-"/>
            </a:pPr>
            <a:r>
              <a:rPr lang="de-DE" sz="3200" dirty="0"/>
              <a:t>Unwohlsein aus „Ich“-Perspektive formulieren</a:t>
            </a:r>
          </a:p>
          <a:p>
            <a:pPr marL="446088" indent="-446088">
              <a:spcAft>
                <a:spcPts val="600"/>
              </a:spcAft>
              <a:buFont typeface="Symbol" pitchFamily="2" charset="2"/>
              <a:buChar char="-"/>
            </a:pPr>
            <a:r>
              <a:rPr lang="de-DE" sz="3200" dirty="0"/>
              <a:t>Pauschalangriffe vermeiden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713E8540-6D60-4945-BE40-D272B6F5D85A}"/>
              </a:ext>
            </a:extLst>
          </p:cNvPr>
          <p:cNvPicPr>
            <a:picLocks noChangeAspect="1"/>
          </p:cNvPicPr>
          <p:nvPr/>
        </p:nvPicPr>
        <p:blipFill>
          <a:blip r:embed="rId4"/>
          <a:srcRect/>
          <a:stretch/>
        </p:blipFill>
        <p:spPr>
          <a:xfrm>
            <a:off x="10779125" y="195193"/>
            <a:ext cx="1143000" cy="1130439"/>
          </a:xfrm>
          <a:prstGeom prst="rect">
            <a:avLst/>
          </a:prstGeom>
        </p:spPr>
      </p:pic>
      <p:sp>
        <p:nvSpPr>
          <p:cNvPr id="11" name="Interaktive Schaltfläche: Ende 10">
            <a:hlinkClick r:id="rId5" action="ppaction://hlinksldjump"/>
            <a:extLst>
              <a:ext uri="{FF2B5EF4-FFF2-40B4-BE49-F238E27FC236}">
                <a16:creationId xmlns:a16="http://schemas.microsoft.com/office/drawing/2014/main" id="{0B6F488F-51B9-D944-B44A-ADA8190CA09C}"/>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955046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29</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7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a:t>
            </a:r>
            <a:r>
              <a:rPr lang="de-DE" dirty="0" err="1">
                <a:solidFill>
                  <a:srgbClr val="11275D"/>
                </a:solidFill>
              </a:rPr>
              <a:t>Scooter</a:t>
            </a:r>
            <a:endParaRPr lang="de-DE" dirty="0">
              <a:solidFill>
                <a:srgbClr val="11275D"/>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id="{8D27ED1C-F655-BD4F-98F6-AAC0BF1B2BAB}"/>
              </a:ext>
            </a:extLst>
          </p:cNvPr>
          <p:cNvPicPr>
            <a:picLocks noChangeAspect="1"/>
          </p:cNvPicPr>
          <p:nvPr/>
        </p:nvPicPr>
        <p:blipFill>
          <a:blip r:embed="rId2"/>
          <a:srcRect/>
          <a:stretch/>
        </p:blipFill>
        <p:spPr>
          <a:xfrm>
            <a:off x="10785405" y="201405"/>
            <a:ext cx="1130439" cy="1118016"/>
          </a:xfrm>
          <a:prstGeom prst="rect">
            <a:avLst/>
          </a:prstGeom>
        </p:spPr>
      </p:pic>
      <p:sp>
        <p:nvSpPr>
          <p:cNvPr id="16" name="Textplatzhalter 11">
            <a:extLst>
              <a:ext uri="{FF2B5EF4-FFF2-40B4-BE49-F238E27FC236}">
                <a16:creationId xmlns:a16="http://schemas.microsoft.com/office/drawing/2014/main" id="{A8DEDDF3-D83F-FA40-B6D0-D9598CAA38AC}"/>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id="{9B5A77DE-D1F5-694A-9123-B62C095AA6F6}"/>
              </a:ext>
            </a:extLst>
          </p:cNvPr>
          <p:cNvSpPr>
            <a:spLocks noGrp="1"/>
          </p:cNvSpPr>
          <p:nvPr>
            <p:ph type="body" sz="quarter" idx="20"/>
          </p:nvPr>
        </p:nvSpPr>
        <p:spPr>
          <a:xfrm>
            <a:off x="892265" y="3384739"/>
            <a:ext cx="11054203" cy="384000"/>
          </a:xfrm>
          <a:solidFill>
            <a:srgbClr val="11275D"/>
          </a:solidFill>
        </p:spPr>
        <p:txBody>
          <a:bodyPr>
            <a:normAutofit fontScale="92500" lnSpcReduction="10000"/>
          </a:bodyPr>
          <a:lstStyle/>
          <a:p>
            <a:r>
              <a:rPr lang="de-DE" dirty="0">
                <a:solidFill>
                  <a:schemeClr val="bg1"/>
                </a:solidFill>
              </a:rPr>
              <a:t>Übernahme von Dienstwagen</a:t>
            </a:r>
            <a:endParaRPr lang="de-DE" dirty="0">
              <a:solidFill>
                <a:schemeClr val="bg1"/>
              </a:solidFill>
              <a:hlinkClick r:id="rId3" action="ppaction://hlinksldjump">
                <a:extLst>
                  <a:ext uri="{A12FA001-AC4F-418D-AE19-62706E023703}">
                    <ahyp:hlinkClr xmlns:ahyp="http://schemas.microsoft.com/office/drawing/2018/hyperlinkcolor" val="tx"/>
                  </a:ext>
                </a:extLst>
              </a:hlinkClick>
            </a:endParaRPr>
          </a:p>
        </p:txBody>
      </p:sp>
      <p:sp>
        <p:nvSpPr>
          <p:cNvPr id="18" name="Textplatzhalter 11">
            <a:extLst>
              <a:ext uri="{FF2B5EF4-FFF2-40B4-BE49-F238E27FC236}">
                <a16:creationId xmlns:a16="http://schemas.microsoft.com/office/drawing/2014/main" id="{5797AD4B-D724-8046-BD34-E032F5CAE3E3}"/>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id="{2F83D91D-8B98-084B-9371-A8668304EFFA}"/>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20859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 1">
            <a:extLst>
              <a:ext uri="{FF2B5EF4-FFF2-40B4-BE49-F238E27FC236}">
                <a16:creationId xmlns:a16="http://schemas.microsoft.com/office/drawing/2014/main" id="{9B006A93-D82C-8A4F-A076-B8ABEF845BEA}"/>
              </a:ext>
            </a:extLst>
          </p:cNvPr>
          <p:cNvPicPr>
            <a:picLocks noChangeAspect="1"/>
          </p:cNvPicPr>
          <p:nvPr/>
        </p:nvPicPr>
        <p:blipFill rotWithShape="1">
          <a:blip r:embed="rId3"/>
          <a:srcRect l="2704" t="4115" r="691" b="3570"/>
          <a:stretch/>
        </p:blipFill>
        <p:spPr>
          <a:xfrm>
            <a:off x="227013" y="0"/>
            <a:ext cx="11701462" cy="5462588"/>
          </a:xfrm>
          <a:prstGeom prst="rect">
            <a:avLst/>
          </a:prstGeom>
        </p:spPr>
      </p:pic>
      <p:sp>
        <p:nvSpPr>
          <p:cNvPr id="18" name="Textplatzhalter 6"/>
          <p:cNvSpPr>
            <a:spLocks noGrp="1"/>
          </p:cNvSpPr>
          <p:nvPr>
            <p:ph type="body" sz="quarter" idx="14"/>
          </p:nvPr>
        </p:nvSpPr>
        <p:spPr>
          <a:prstGeom prst="rect">
            <a:avLst/>
          </a:prstGeom>
        </p:spPr>
        <p:txBody>
          <a:bodyPr vert="horz" lIns="0" tIns="0" rIns="0" bIns="0" rtlCol="0">
            <a:noAutofit/>
          </a:bodyPr>
          <a:lstStyle/>
          <a:p>
            <a:pPr algn="r" defTabSz="1219170">
              <a:spcAft>
                <a:spcPts val="1067"/>
              </a:spcAft>
            </a:pPr>
            <a:r>
              <a:rPr lang="de-DE" sz="900" b="0" dirty="0">
                <a:solidFill>
                  <a:schemeClr val="tx2"/>
                </a:solidFill>
                <a:cs typeface="Arial"/>
              </a:rPr>
              <a:t>Fotomontage: SW MEDIA</a:t>
            </a:r>
          </a:p>
        </p:txBody>
      </p:sp>
      <p:sp>
        <p:nvSpPr>
          <p:cNvPr id="4" name="Rechteck 3"/>
          <p:cNvSpPr/>
          <p:nvPr/>
        </p:nvSpPr>
        <p:spPr>
          <a:xfrm>
            <a:off x="227013" y="3912919"/>
            <a:ext cx="4542695" cy="144758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222250" indent="-222250">
              <a:buFont typeface="Symbol" pitchFamily="2" charset="2"/>
              <a:buChar char="-"/>
            </a:pPr>
            <a:r>
              <a:rPr lang="de-DE" sz="2000" dirty="0">
                <a:solidFill>
                  <a:schemeClr val="tx2"/>
                </a:solidFill>
              </a:rPr>
              <a:t>Arbeits- und Dienstwege planen,</a:t>
            </a:r>
          </a:p>
          <a:p>
            <a:pPr marL="222250" indent="-222250">
              <a:buFont typeface="Symbol" pitchFamily="2" charset="2"/>
              <a:buChar char="-"/>
            </a:pPr>
            <a:r>
              <a:rPr lang="de-DE" sz="2000" dirty="0">
                <a:solidFill>
                  <a:schemeClr val="tx2"/>
                </a:solidFill>
              </a:rPr>
              <a:t>Belastungen verringern, </a:t>
            </a:r>
          </a:p>
          <a:p>
            <a:pPr marL="222250" indent="-222250">
              <a:buFont typeface="Symbol" pitchFamily="2" charset="2"/>
              <a:buChar char="-"/>
            </a:pPr>
            <a:r>
              <a:rPr lang="de-DE" sz="2000" dirty="0">
                <a:solidFill>
                  <a:schemeClr val="tx2"/>
                </a:solidFill>
              </a:rPr>
              <a:t>Gefahren realisieren und vermeiden,</a:t>
            </a:r>
          </a:p>
          <a:p>
            <a:pPr marL="222250" indent="-222250">
              <a:buFont typeface="Symbol" pitchFamily="2" charset="2"/>
              <a:buChar char="-"/>
            </a:pPr>
            <a:r>
              <a:rPr lang="de-DE" sz="2000" dirty="0">
                <a:solidFill>
                  <a:schemeClr val="tx2"/>
                </a:solidFill>
              </a:rPr>
              <a:t>Ggf. Alternativen erproben</a:t>
            </a:r>
          </a:p>
        </p:txBody>
      </p:sp>
      <p:sp>
        <p:nvSpPr>
          <p:cNvPr id="6" name="Foliennummernplatzhalter 5"/>
          <p:cNvSpPr>
            <a:spLocks noGrp="1"/>
          </p:cNvSpPr>
          <p:nvPr>
            <p:ph type="sldNum" sz="quarter" idx="17"/>
          </p:nvPr>
        </p:nvSpPr>
        <p:spPr>
          <a:xfrm>
            <a:off x="7837999" y="6573913"/>
            <a:ext cx="4114800" cy="144000"/>
          </a:xfrm>
          <a:prstGeom prst="rect">
            <a:avLst/>
          </a:prstGeom>
        </p:spPr>
        <p:txBody>
          <a:bodyPr vert="horz" lIns="0" tIns="0" rIns="0" bIns="0" rtlCol="0" anchor="ctr"/>
          <a:lstStyle/>
          <a:p>
            <a:pPr algn="r"/>
            <a:fld id="{98886FD1-64A6-4B50-869F-6B319BF21528}" type="slidenum">
              <a:rPr lang="de-DE" sz="900" b="1" smtClean="0"/>
              <a:t>3</a:t>
            </a:fld>
            <a:endParaRPr lang="de-DE" sz="900" b="1" dirty="0"/>
          </a:p>
        </p:txBody>
      </p:sp>
      <p:pic>
        <p:nvPicPr>
          <p:cNvPr id="8" name="Grafik 7">
            <a:extLst>
              <a:ext uri="{FF2B5EF4-FFF2-40B4-BE49-F238E27FC236}">
                <a16:creationId xmlns:a16="http://schemas.microsoft.com/office/drawing/2014/main" id="{64A1B115-2E84-F443-A6C8-36365D050C07}"/>
              </a:ext>
            </a:extLst>
          </p:cNvPr>
          <p:cNvPicPr>
            <a:picLocks noChangeAspect="1"/>
          </p:cNvPicPr>
          <p:nvPr/>
        </p:nvPicPr>
        <p:blipFill>
          <a:blip r:embed="rId4"/>
          <a:srcRect/>
          <a:stretch/>
        </p:blipFill>
        <p:spPr>
          <a:xfrm>
            <a:off x="72817" y="-730958"/>
            <a:ext cx="4129917" cy="4112454"/>
          </a:xfrm>
          <a:prstGeom prst="rect">
            <a:avLst/>
          </a:prstGeom>
        </p:spPr>
      </p:pic>
      <p:sp>
        <p:nvSpPr>
          <p:cNvPr id="9" name="Titel 1">
            <a:extLst>
              <a:ext uri="{FF2B5EF4-FFF2-40B4-BE49-F238E27FC236}">
                <a16:creationId xmlns:a16="http://schemas.microsoft.com/office/drawing/2014/main" id="{184AFDA6-35BC-074D-832E-6AC5607CB257}"/>
              </a:ext>
            </a:extLst>
          </p:cNvPr>
          <p:cNvSpPr txBox="1">
            <a:spLocks/>
          </p:cNvSpPr>
          <p:nvPr/>
        </p:nvSpPr>
        <p:spPr>
          <a:xfrm>
            <a:off x="354116" y="3011937"/>
            <a:ext cx="5138222" cy="900982"/>
          </a:xfrm>
          <a:prstGeom prst="rect">
            <a:avLst/>
          </a:prstGeom>
        </p:spPr>
        <p:txBody>
          <a:bodyPr lIns="0" anchor="b" anchorCtr="0"/>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sz="2600" dirty="0">
                <a:solidFill>
                  <a:schemeClr val="tx2"/>
                </a:solidFill>
              </a:rPr>
              <a:t>Möglichkeiten der Mobilität </a:t>
            </a:r>
            <a:br>
              <a:rPr lang="de-DE" sz="2600" dirty="0">
                <a:solidFill>
                  <a:schemeClr val="tx2"/>
                </a:solidFill>
              </a:rPr>
            </a:br>
            <a:r>
              <a:rPr lang="de-DE" sz="2600" dirty="0">
                <a:solidFill>
                  <a:schemeClr val="tx2"/>
                </a:solidFill>
              </a:rPr>
              <a:t>auf den täglichen Wegen </a:t>
            </a:r>
          </a:p>
        </p:txBody>
      </p:sp>
    </p:spTree>
    <p:custDataLst>
      <p:tags r:id="rId1"/>
    </p:custDataLst>
    <p:extLst>
      <p:ext uri="{BB962C8B-B14F-4D97-AF65-F5344CB8AC3E}">
        <p14:creationId xmlns:p14="http://schemas.microsoft.com/office/powerpoint/2010/main" val="4183109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625A32-6A99-6247-B323-9135430F0B14}"/>
              </a:ext>
            </a:extLst>
          </p:cNvPr>
          <p:cNvSpPr/>
          <p:nvPr/>
        </p:nvSpPr>
        <p:spPr>
          <a:xfrm>
            <a:off x="-59377" y="-71252"/>
            <a:ext cx="12332525" cy="6982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4294967295"/>
          </p:nvPr>
        </p:nvSpPr>
        <p:spPr>
          <a:xfrm>
            <a:off x="7835900" y="6573838"/>
            <a:ext cx="4114800" cy="144462"/>
          </a:xfrm>
        </p:spPr>
        <p:txBody>
          <a:bodyPr/>
          <a:lstStyle/>
          <a:p>
            <a:fld id="{C14075F3-F5BF-419D-BE50-EBF9B68250F3}" type="slidenum">
              <a:rPr lang="de-DE" smtClean="0">
                <a:solidFill>
                  <a:prstClr val="black"/>
                </a:solidFill>
                <a:latin typeface="Arial"/>
              </a:rPr>
              <a:pPr/>
              <a:t>30</a:t>
            </a:fld>
            <a:endParaRPr lang="de-DE" dirty="0">
              <a:solidFill>
                <a:prstClr val="black"/>
              </a:solidFill>
              <a:latin typeface="Arial"/>
            </a:endParaRPr>
          </a:p>
        </p:txBody>
      </p:sp>
      <p:pic>
        <p:nvPicPr>
          <p:cNvPr id="5" name="Grafik 4">
            <a:extLst>
              <a:ext uri="{FF2B5EF4-FFF2-40B4-BE49-F238E27FC236}">
                <a16:creationId xmlns:a16="http://schemas.microsoft.com/office/drawing/2014/main" id="{9A8DBF85-8E8A-1D4A-BCF9-16E7ED9DE197}"/>
              </a:ext>
            </a:extLst>
          </p:cNvPr>
          <p:cNvPicPr/>
          <p:nvPr/>
        </p:nvPicPr>
        <p:blipFill rotWithShape="1">
          <a:blip r:embed="rId2"/>
          <a:srcRect l="15757" t="19358" r="15362" b="11303"/>
          <a:stretch/>
        </p:blipFill>
        <p:spPr bwMode="auto">
          <a:xfrm>
            <a:off x="0" y="-71252"/>
            <a:ext cx="12273148" cy="6982691"/>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8AE04786-6221-FE40-AB9E-DEB0B3CA9494}"/>
              </a:ext>
            </a:extLst>
          </p:cNvPr>
          <p:cNvPicPr>
            <a:picLocks noChangeAspect="1"/>
          </p:cNvPicPr>
          <p:nvPr/>
        </p:nvPicPr>
        <p:blipFill>
          <a:blip r:embed="rId3"/>
          <a:srcRect/>
          <a:stretch/>
        </p:blipFill>
        <p:spPr>
          <a:xfrm>
            <a:off x="10785405" y="201405"/>
            <a:ext cx="1130439" cy="1118016"/>
          </a:xfrm>
          <a:prstGeom prst="rect">
            <a:avLst/>
          </a:prstGeom>
        </p:spPr>
      </p:pic>
    </p:spTree>
    <p:extLst>
      <p:ext uri="{BB962C8B-B14F-4D97-AF65-F5344CB8AC3E}">
        <p14:creationId xmlns:p14="http://schemas.microsoft.com/office/powerpoint/2010/main" val="48750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31</a:t>
            </a:fld>
            <a:endParaRPr lang="de-DE" dirty="0"/>
          </a:p>
        </p:txBody>
      </p:sp>
      <p:sp>
        <p:nvSpPr>
          <p:cNvPr id="2" name="Titel 1"/>
          <p:cNvSpPr>
            <a:spLocks noGrp="1"/>
          </p:cNvSpPr>
          <p:nvPr>
            <p:ph type="title"/>
          </p:nvPr>
        </p:nvSpPr>
        <p:spPr/>
        <p:txBody>
          <a:bodyPr lIns="0"/>
          <a:lstStyle/>
          <a:p>
            <a:r>
              <a:rPr lang="de-DE" dirty="0"/>
              <a:t>Überlassung von Dienstfahrzeugen – Grundlagen</a:t>
            </a:r>
          </a:p>
        </p:txBody>
      </p:sp>
      <p:pic>
        <p:nvPicPr>
          <p:cNvPr id="7" name="Grafik 6">
            <a:extLst>
              <a:ext uri="{FF2B5EF4-FFF2-40B4-BE49-F238E27FC236}">
                <a16:creationId xmlns:a16="http://schemas.microsoft.com/office/drawing/2014/main"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3" name="Rechteck 2">
            <a:extLst>
              <a:ext uri="{FF2B5EF4-FFF2-40B4-BE49-F238E27FC236}">
                <a16:creationId xmlns:a16="http://schemas.microsoft.com/office/drawing/2014/main" id="{9BF329D7-F6CB-6044-99C6-D1EA8FC151BA}"/>
              </a:ext>
            </a:extLst>
          </p:cNvPr>
          <p:cNvSpPr/>
          <p:nvPr/>
        </p:nvSpPr>
        <p:spPr>
          <a:xfrm>
            <a:off x="227013" y="1628775"/>
            <a:ext cx="11688831" cy="3822008"/>
          </a:xfrm>
          <a:prstGeom prst="rect">
            <a:avLst/>
          </a:prstGeom>
        </p:spPr>
        <p:txBody>
          <a:bodyPr wrap="square">
            <a:spAutoFit/>
          </a:bodyPr>
          <a:lstStyle/>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Dienstwagen sind Arbeitsmittel </a:t>
            </a:r>
          </a:p>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Das Unternehmen ist für Sicherheit des Einsatzes verantwortlich</a:t>
            </a:r>
          </a:p>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Fahrzeugnutzer/innen müssen eingewiesen und unterwiesen werden </a:t>
            </a:r>
          </a:p>
          <a:p>
            <a:pPr marL="342000" indent="-342000">
              <a:lnSpc>
                <a:spcPct val="107000"/>
              </a:lnSpc>
              <a:spcAft>
                <a:spcPts val="600"/>
              </a:spcAft>
              <a:buFont typeface="Symbol" pitchFamily="2" charset="2"/>
              <a:buChar char="-"/>
            </a:pPr>
            <a:r>
              <a:rPr lang="de-DE" sz="3000" dirty="0"/>
              <a:t>Fahrzeuge müssen vor der jeweiligen Verwendung auf offensichtliche Mängel untersucht werden</a:t>
            </a:r>
          </a:p>
          <a:p>
            <a:pPr marL="342000" indent="-342000">
              <a:lnSpc>
                <a:spcPct val="107000"/>
              </a:lnSpc>
              <a:spcAft>
                <a:spcPts val="600"/>
              </a:spcAft>
              <a:buFont typeface="Symbol" pitchFamily="2" charset="2"/>
              <a:buChar char="-"/>
            </a:pPr>
            <a:r>
              <a:rPr lang="de-DE" sz="3000" dirty="0">
                <a:ea typeface="Calibri" panose="020F0502020204030204" pitchFamily="34" charset="0"/>
                <a:cs typeface="Times New Roman" panose="02020603050405020304" pitchFamily="18" charset="0"/>
              </a:rPr>
              <a:t>Dienstfahrten sind in die Gefährdungsbeurteilung einzubeziehen</a:t>
            </a:r>
          </a:p>
        </p:txBody>
      </p:sp>
    </p:spTree>
    <p:extLst>
      <p:ext uri="{BB962C8B-B14F-4D97-AF65-F5344CB8AC3E}">
        <p14:creationId xmlns:p14="http://schemas.microsoft.com/office/powerpoint/2010/main" val="231844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32</a:t>
            </a:fld>
            <a:endParaRPr lang="de-DE" dirty="0"/>
          </a:p>
        </p:txBody>
      </p:sp>
      <p:sp>
        <p:nvSpPr>
          <p:cNvPr id="2" name="Titel 1"/>
          <p:cNvSpPr>
            <a:spLocks noGrp="1"/>
          </p:cNvSpPr>
          <p:nvPr>
            <p:ph type="title"/>
          </p:nvPr>
        </p:nvSpPr>
        <p:spPr/>
        <p:txBody>
          <a:bodyPr lIns="0"/>
          <a:lstStyle/>
          <a:p>
            <a:r>
              <a:rPr lang="de-DE" dirty="0"/>
              <a:t>Überlassung von Dienstfahrzeugen – </a:t>
            </a:r>
            <a:br>
              <a:rPr lang="de-DE" dirty="0"/>
            </a:br>
            <a:r>
              <a:rPr lang="de-DE" dirty="0"/>
              <a:t>Pflichten der Fahrzeugführenden</a:t>
            </a:r>
          </a:p>
        </p:txBody>
      </p:sp>
      <p:pic>
        <p:nvPicPr>
          <p:cNvPr id="7" name="Grafik 6">
            <a:extLst>
              <a:ext uri="{FF2B5EF4-FFF2-40B4-BE49-F238E27FC236}">
                <a16:creationId xmlns:a16="http://schemas.microsoft.com/office/drawing/2014/main"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6" name="Rechteck 5">
            <a:extLst>
              <a:ext uri="{FF2B5EF4-FFF2-40B4-BE49-F238E27FC236}">
                <a16:creationId xmlns:a16="http://schemas.microsoft.com/office/drawing/2014/main" id="{9305B743-6676-0441-91E1-ADAB3BBDDDA6}"/>
              </a:ext>
            </a:extLst>
          </p:cNvPr>
          <p:cNvSpPr/>
          <p:nvPr/>
        </p:nvSpPr>
        <p:spPr>
          <a:xfrm>
            <a:off x="227013" y="1628775"/>
            <a:ext cx="11688831" cy="3939540"/>
          </a:xfrm>
          <a:prstGeom prst="rect">
            <a:avLst/>
          </a:prstGeom>
        </p:spPr>
        <p:txBody>
          <a:bodyPr wrap="square">
            <a:spAutoFit/>
          </a:bodyPr>
          <a:lstStyle/>
          <a:p>
            <a:pPr marL="342000" indent="-342000">
              <a:spcAft>
                <a:spcPts val="300"/>
              </a:spcAft>
              <a:buFont typeface="Symbol" pitchFamily="2" charset="2"/>
              <a:buChar char="-"/>
            </a:pPr>
            <a:r>
              <a:rPr lang="de-DE" sz="3000" dirty="0"/>
              <a:t>Befähigung zum Führen des Fahrzeugs nachweisen, Führerscheinverlust melden</a:t>
            </a:r>
          </a:p>
          <a:p>
            <a:pPr marL="342000" indent="-342000">
              <a:spcAft>
                <a:spcPts val="300"/>
              </a:spcAft>
              <a:buFont typeface="Symbol" pitchFamily="2" charset="2"/>
              <a:buChar char="-"/>
            </a:pPr>
            <a:r>
              <a:rPr lang="de-DE" sz="3000" dirty="0"/>
              <a:t>Sich mit dem Fahrzeug und seiner Bedienung vertraut machen</a:t>
            </a:r>
          </a:p>
          <a:p>
            <a:pPr marL="342000" indent="-342000">
              <a:spcAft>
                <a:spcPts val="300"/>
              </a:spcAft>
              <a:buFont typeface="Symbol" pitchFamily="2" charset="2"/>
              <a:buChar char="-"/>
            </a:pPr>
            <a:r>
              <a:rPr lang="de-DE" sz="3000" dirty="0"/>
              <a:t>Dienstanweisungen beachten und einhalten</a:t>
            </a:r>
          </a:p>
          <a:p>
            <a:pPr marL="342000" indent="-342000">
              <a:spcAft>
                <a:spcPts val="300"/>
              </a:spcAft>
              <a:buFont typeface="Symbol" pitchFamily="2" charset="2"/>
              <a:buChar char="-"/>
            </a:pPr>
            <a:r>
              <a:rPr lang="de-DE" sz="3000" dirty="0"/>
              <a:t>Dafür sorgen, dass sich das Fahrzeug in ordnungsgemäßem Zustand befindet [StVO § 23 (1)]</a:t>
            </a:r>
          </a:p>
          <a:p>
            <a:pPr marL="342000" indent="-342000">
              <a:spcAft>
                <a:spcPts val="300"/>
              </a:spcAft>
              <a:buFont typeface="Symbol" pitchFamily="2" charset="2"/>
              <a:buChar char="-"/>
            </a:pPr>
            <a:r>
              <a:rPr lang="de-DE" sz="3000" dirty="0"/>
              <a:t>Fahrzeug aus dem Verkehr ziehen, wenn Mängel auftreten, die die Verkehrssicherheit wesentlich beeinträchtigen [StVO § 23 (2)]</a:t>
            </a:r>
          </a:p>
        </p:txBody>
      </p:sp>
    </p:spTree>
    <p:extLst>
      <p:ext uri="{BB962C8B-B14F-4D97-AF65-F5344CB8AC3E}">
        <p14:creationId xmlns:p14="http://schemas.microsoft.com/office/powerpoint/2010/main" val="1789843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33</a:t>
            </a:fld>
            <a:endParaRPr lang="de-DE" dirty="0"/>
          </a:p>
        </p:txBody>
      </p:sp>
      <p:sp>
        <p:nvSpPr>
          <p:cNvPr id="2" name="Titel 1"/>
          <p:cNvSpPr>
            <a:spLocks noGrp="1"/>
          </p:cNvSpPr>
          <p:nvPr>
            <p:ph type="title"/>
          </p:nvPr>
        </p:nvSpPr>
        <p:spPr/>
        <p:txBody>
          <a:bodyPr lIns="0"/>
          <a:lstStyle/>
          <a:p>
            <a:r>
              <a:rPr lang="de-DE" dirty="0"/>
              <a:t>Zustandskontrolle, Mängel an Fahrzeugen  </a:t>
            </a:r>
          </a:p>
        </p:txBody>
      </p:sp>
      <p:pic>
        <p:nvPicPr>
          <p:cNvPr id="7" name="Grafik 6">
            <a:extLst>
              <a:ext uri="{FF2B5EF4-FFF2-40B4-BE49-F238E27FC236}">
                <a16:creationId xmlns:a16="http://schemas.microsoft.com/office/drawing/2014/main"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6" name="Rechteck 5">
            <a:extLst>
              <a:ext uri="{FF2B5EF4-FFF2-40B4-BE49-F238E27FC236}">
                <a16:creationId xmlns:a16="http://schemas.microsoft.com/office/drawing/2014/main" id="{9305B743-6676-0441-91E1-ADAB3BBDDDA6}"/>
              </a:ext>
            </a:extLst>
          </p:cNvPr>
          <p:cNvSpPr/>
          <p:nvPr/>
        </p:nvSpPr>
        <p:spPr>
          <a:xfrm>
            <a:off x="227013" y="1628775"/>
            <a:ext cx="11688831" cy="3939540"/>
          </a:xfrm>
          <a:prstGeom prst="rect">
            <a:avLst/>
          </a:prstGeom>
        </p:spPr>
        <p:txBody>
          <a:bodyPr wrap="square">
            <a:spAutoFit/>
          </a:bodyPr>
          <a:lstStyle/>
          <a:p>
            <a:pPr marL="514350" indent="-514350">
              <a:spcAft>
                <a:spcPts val="1200"/>
              </a:spcAft>
              <a:buFont typeface="+mj-lt"/>
              <a:buAutoNum type="arabicParenBoth"/>
            </a:pPr>
            <a:r>
              <a:rPr lang="de-DE" sz="3000" dirty="0"/>
              <a:t>Der Fahrzeugführer hat vor Beginn jeder Arbeitsschicht die Wirksamkeit der Betätigungs- und Sicherheitseinrichtungen zu prüfen und während der Arbeitsschicht den Zustand des Fahrzeuges auf augenfällige Mängel hin zu beobachten.</a:t>
            </a:r>
          </a:p>
          <a:p>
            <a:pPr marL="514350" indent="-514350">
              <a:spcAft>
                <a:spcPts val="600"/>
              </a:spcAft>
              <a:buFont typeface="+mj-lt"/>
              <a:buAutoNum type="arabicParenBoth"/>
            </a:pPr>
            <a:r>
              <a:rPr lang="de-DE" sz="3000" dirty="0"/>
              <a:t>Der Fahrzeugführer hat festgestellte Mängel dem zuständigen Aufsichtführenden, bei Wechsel des Fahrzeugführers auch dem </a:t>
            </a:r>
            <a:r>
              <a:rPr lang="de-DE" sz="3000" dirty="0" err="1"/>
              <a:t>Ablöser</a:t>
            </a:r>
            <a:r>
              <a:rPr lang="de-DE" sz="3000" dirty="0"/>
              <a:t>, mitzuteilen. Bei Mängeln, die die Betriebssicherheit gefährden, hat der Fahrzeugführer den Betrieb einzustellen.</a:t>
            </a:r>
          </a:p>
        </p:txBody>
      </p:sp>
      <p:sp>
        <p:nvSpPr>
          <p:cNvPr id="8" name="Textplatzhalter 6">
            <a:extLst>
              <a:ext uri="{FF2B5EF4-FFF2-40B4-BE49-F238E27FC236}">
                <a16:creationId xmlns:a16="http://schemas.microsoft.com/office/drawing/2014/main" id="{8E6E8CF7-F176-2149-8145-5CDC1F723286}"/>
              </a:ext>
            </a:extLst>
          </p:cNvPr>
          <p:cNvSpPr txBox="1">
            <a:spLocks/>
          </p:cNvSpPr>
          <p:nvPr/>
        </p:nvSpPr>
        <p:spPr>
          <a:xfrm>
            <a:off x="6166205" y="5746643"/>
            <a:ext cx="5774400" cy="163200"/>
          </a:xfrm>
          <a:prstGeom prst="rect">
            <a:avLst/>
          </a:prstGeom>
          <a:noFill/>
        </p:spPr>
        <p:txBody>
          <a:bodyPr vert="horz" lIns="0" tIns="0" rIns="0" bIns="0" rtlCol="0" anchor="t" anchorCtr="0">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spcAft>
                <a:spcPts val="0"/>
              </a:spcAft>
            </a:pPr>
            <a:r>
              <a:rPr lang="de-DE" sz="900" dirty="0">
                <a:solidFill>
                  <a:schemeClr val="tx2"/>
                </a:solidFill>
              </a:rPr>
              <a:t>Quelle: § 36 DGUV Vorschrift 70 „Fahrzeuge“</a:t>
            </a:r>
          </a:p>
          <a:p>
            <a:pPr algn="r">
              <a:spcAft>
                <a:spcPts val="0"/>
              </a:spcAft>
            </a:pPr>
            <a:r>
              <a:rPr lang="de-DE" sz="900" dirty="0">
                <a:hlinkClick r:id="rId3" tooltip="https://publikationen.dguv.de/widgets/pdf/download/article/1125"/>
              </a:rPr>
              <a:t>https://publikationen.dguv.de/widgets/pdf/download/article/1125</a:t>
            </a:r>
            <a:endParaRPr lang="de-DE" sz="900" dirty="0">
              <a:solidFill>
                <a:schemeClr val="tx2"/>
              </a:solidFill>
            </a:endParaRPr>
          </a:p>
        </p:txBody>
      </p:sp>
    </p:spTree>
    <p:extLst>
      <p:ext uri="{BB962C8B-B14F-4D97-AF65-F5344CB8AC3E}">
        <p14:creationId xmlns:p14="http://schemas.microsoft.com/office/powerpoint/2010/main" val="9979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fik 59">
            <a:extLst>
              <a:ext uri="{FF2B5EF4-FFF2-40B4-BE49-F238E27FC236}">
                <a16:creationId xmlns:a16="http://schemas.microsoft.com/office/drawing/2014/main" id="{A4616733-B7B2-6342-80CD-9CCA73C53ECF}"/>
              </a:ext>
            </a:extLst>
          </p:cNvPr>
          <p:cNvPicPr>
            <a:picLocks noChangeAspect="1"/>
          </p:cNvPicPr>
          <p:nvPr/>
        </p:nvPicPr>
        <p:blipFill>
          <a:blip r:embed="rId2">
            <a:alphaModFix amt="65000"/>
          </a:blip>
          <a:srcRect/>
          <a:stretch/>
        </p:blipFill>
        <p:spPr>
          <a:xfrm>
            <a:off x="3297084" y="1253623"/>
            <a:ext cx="5897788" cy="3825760"/>
          </a:xfrm>
          <a:prstGeom prst="rect">
            <a:avLst/>
          </a:prstGeom>
        </p:spPr>
      </p:pic>
      <p:sp>
        <p:nvSpPr>
          <p:cNvPr id="4" name="Foliennummernplatzhalter 3"/>
          <p:cNvSpPr>
            <a:spLocks noGrp="1"/>
          </p:cNvSpPr>
          <p:nvPr>
            <p:ph type="sldNum" sz="quarter" idx="12"/>
          </p:nvPr>
        </p:nvSpPr>
        <p:spPr/>
        <p:txBody>
          <a:bodyPr/>
          <a:lstStyle/>
          <a:p>
            <a:fld id="{C14075F3-F5BF-419D-BE50-EBF9B68250F3}" type="slidenum">
              <a:rPr lang="de-DE" smtClean="0"/>
              <a:pPr/>
              <a:t>34</a:t>
            </a:fld>
            <a:endParaRPr lang="de-DE" dirty="0"/>
          </a:p>
        </p:txBody>
      </p:sp>
      <p:sp>
        <p:nvSpPr>
          <p:cNvPr id="2" name="Titel 1"/>
          <p:cNvSpPr>
            <a:spLocks noGrp="1"/>
          </p:cNvSpPr>
          <p:nvPr>
            <p:ph type="title"/>
          </p:nvPr>
        </p:nvSpPr>
        <p:spPr/>
        <p:txBody>
          <a:bodyPr lIns="0"/>
          <a:lstStyle/>
          <a:p>
            <a:r>
              <a:rPr lang="de-DE" dirty="0"/>
              <a:t>Abfahrtkontrolle</a:t>
            </a:r>
          </a:p>
        </p:txBody>
      </p:sp>
      <p:pic>
        <p:nvPicPr>
          <p:cNvPr id="7" name="Grafik 6">
            <a:extLst>
              <a:ext uri="{FF2B5EF4-FFF2-40B4-BE49-F238E27FC236}">
                <a16:creationId xmlns:a16="http://schemas.microsoft.com/office/drawing/2014/main" id="{EB5C7B91-E8B3-1749-B225-5460DC32FF1E}"/>
              </a:ext>
            </a:extLst>
          </p:cNvPr>
          <p:cNvPicPr>
            <a:picLocks noChangeAspect="1"/>
          </p:cNvPicPr>
          <p:nvPr/>
        </p:nvPicPr>
        <p:blipFill>
          <a:blip r:embed="rId3"/>
          <a:srcRect/>
          <a:stretch/>
        </p:blipFill>
        <p:spPr>
          <a:xfrm>
            <a:off x="10785405" y="201405"/>
            <a:ext cx="1130439" cy="1118016"/>
          </a:xfrm>
          <a:prstGeom prst="rect">
            <a:avLst/>
          </a:prstGeom>
        </p:spPr>
      </p:pic>
      <p:sp>
        <p:nvSpPr>
          <p:cNvPr id="9" name="Rechteck 8">
            <a:extLst>
              <a:ext uri="{FF2B5EF4-FFF2-40B4-BE49-F238E27FC236}">
                <a16:creationId xmlns:a16="http://schemas.microsoft.com/office/drawing/2014/main" id="{253E0F99-F07D-5B48-919B-AC31B9CCE892}"/>
              </a:ext>
            </a:extLst>
          </p:cNvPr>
          <p:cNvSpPr/>
          <p:nvPr/>
        </p:nvSpPr>
        <p:spPr>
          <a:xfrm>
            <a:off x="227013" y="1484313"/>
            <a:ext cx="3070071" cy="367152"/>
          </a:xfrm>
          <a:prstGeom prst="rect">
            <a:avLst/>
          </a:prstGeom>
          <a:solidFill>
            <a:srgbClr val="11275D"/>
          </a:solidFill>
        </p:spPr>
        <p:txBody>
          <a:bodyPr wrap="none">
            <a:spAutoFit/>
          </a:bodyPr>
          <a:lstStyle/>
          <a:p>
            <a:pPr>
              <a:lnSpc>
                <a:spcPct val="107000"/>
              </a:lnSpc>
              <a:spcAft>
                <a:spcPts val="800"/>
              </a:spcAft>
            </a:pPr>
            <a:r>
              <a:rPr lang="de-DE" dirty="0">
                <a:solidFill>
                  <a:schemeClr val="bg1"/>
                </a:solidFill>
                <a:ea typeface="Calibri" panose="020F0502020204030204" pitchFamily="34" charset="0"/>
                <a:cs typeface="Times New Roman" panose="02020603050405020304" pitchFamily="18" charset="0"/>
              </a:rPr>
              <a:t>Sicht: Spiegel und Scheiben</a:t>
            </a:r>
          </a:p>
        </p:txBody>
      </p:sp>
      <p:cxnSp>
        <p:nvCxnSpPr>
          <p:cNvPr id="11" name="Gerade Verbindung 10">
            <a:extLst>
              <a:ext uri="{FF2B5EF4-FFF2-40B4-BE49-F238E27FC236}">
                <a16:creationId xmlns:a16="http://schemas.microsoft.com/office/drawing/2014/main" id="{E91515FB-40D4-6643-B6F9-512910E8F792}"/>
              </a:ext>
            </a:extLst>
          </p:cNvPr>
          <p:cNvCxnSpPr>
            <a:cxnSpLocks/>
          </p:cNvCxnSpPr>
          <p:nvPr/>
        </p:nvCxnSpPr>
        <p:spPr>
          <a:xfrm>
            <a:off x="4572000" y="1683477"/>
            <a:ext cx="0" cy="480432"/>
          </a:xfrm>
          <a:prstGeom prst="line">
            <a:avLst/>
          </a:prstGeom>
          <a:ln w="38100" cap="rnd">
            <a:solidFill>
              <a:srgbClr val="11275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5C78C55-AA8B-3E4B-A6E5-4F3C27E121D6}"/>
              </a:ext>
            </a:extLst>
          </p:cNvPr>
          <p:cNvCxnSpPr>
            <a:cxnSpLocks/>
            <a:stCxn id="9" idx="3"/>
          </p:cNvCxnSpPr>
          <p:nvPr/>
        </p:nvCxnSpPr>
        <p:spPr>
          <a:xfrm>
            <a:off x="3297084" y="1667889"/>
            <a:ext cx="1673815" cy="10583"/>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092DA4A5-5D40-5744-9667-6706A2F9C8EF}"/>
              </a:ext>
            </a:extLst>
          </p:cNvPr>
          <p:cNvSpPr/>
          <p:nvPr/>
        </p:nvSpPr>
        <p:spPr>
          <a:xfrm>
            <a:off x="227013" y="4165454"/>
            <a:ext cx="1172116" cy="369332"/>
          </a:xfrm>
          <a:prstGeom prst="rect">
            <a:avLst/>
          </a:prstGeom>
          <a:solidFill>
            <a:srgbClr val="11275D"/>
          </a:solidFill>
        </p:spPr>
        <p:txBody>
          <a:bodyPr wrap="none">
            <a:spAutoFit/>
          </a:bodyPr>
          <a:lstStyle/>
          <a:p>
            <a:r>
              <a:rPr lang="de-DE" dirty="0">
                <a:solidFill>
                  <a:schemeClr val="bg1"/>
                </a:solidFill>
              </a:rPr>
              <a:t>Bereifung</a:t>
            </a:r>
          </a:p>
        </p:txBody>
      </p:sp>
      <p:cxnSp>
        <p:nvCxnSpPr>
          <p:cNvPr id="18" name="Gerade Verbindung 17">
            <a:extLst>
              <a:ext uri="{FF2B5EF4-FFF2-40B4-BE49-F238E27FC236}">
                <a16:creationId xmlns:a16="http://schemas.microsoft.com/office/drawing/2014/main" id="{4A94F041-7A8C-1145-B038-88AC02716955}"/>
              </a:ext>
            </a:extLst>
          </p:cNvPr>
          <p:cNvCxnSpPr>
            <a:cxnSpLocks/>
            <a:stCxn id="16" idx="3"/>
          </p:cNvCxnSpPr>
          <p:nvPr/>
        </p:nvCxnSpPr>
        <p:spPr>
          <a:xfrm>
            <a:off x="1399129" y="4350120"/>
            <a:ext cx="3345866"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64CC9ABE-F986-264B-89BB-3CA64F087429}"/>
              </a:ext>
            </a:extLst>
          </p:cNvPr>
          <p:cNvSpPr/>
          <p:nvPr/>
        </p:nvSpPr>
        <p:spPr>
          <a:xfrm>
            <a:off x="9258356" y="2847287"/>
            <a:ext cx="2672526" cy="369332"/>
          </a:xfrm>
          <a:prstGeom prst="rect">
            <a:avLst/>
          </a:prstGeom>
          <a:solidFill>
            <a:srgbClr val="11275D"/>
          </a:solidFill>
        </p:spPr>
        <p:txBody>
          <a:bodyPr wrap="none">
            <a:spAutoFit/>
          </a:bodyPr>
          <a:lstStyle/>
          <a:p>
            <a:r>
              <a:rPr lang="de-DE" dirty="0">
                <a:solidFill>
                  <a:schemeClr val="bg1"/>
                </a:solidFill>
              </a:rPr>
              <a:t>Scheinwerfer / Leuchten</a:t>
            </a:r>
          </a:p>
        </p:txBody>
      </p:sp>
      <p:cxnSp>
        <p:nvCxnSpPr>
          <p:cNvPr id="22" name="Gerade Verbindung 21">
            <a:extLst>
              <a:ext uri="{FF2B5EF4-FFF2-40B4-BE49-F238E27FC236}">
                <a16:creationId xmlns:a16="http://schemas.microsoft.com/office/drawing/2014/main" id="{B202F2F9-FADA-7A4A-AC7E-C7C8AFD6DA20}"/>
              </a:ext>
            </a:extLst>
          </p:cNvPr>
          <p:cNvCxnSpPr>
            <a:cxnSpLocks/>
            <a:endCxn id="21" idx="1"/>
          </p:cNvCxnSpPr>
          <p:nvPr/>
        </p:nvCxnSpPr>
        <p:spPr>
          <a:xfrm>
            <a:off x="8806470" y="3031953"/>
            <a:ext cx="451886"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99504942-3218-1D42-80A9-D400175F06FC}"/>
              </a:ext>
            </a:extLst>
          </p:cNvPr>
          <p:cNvSpPr/>
          <p:nvPr/>
        </p:nvSpPr>
        <p:spPr>
          <a:xfrm>
            <a:off x="227013" y="2015653"/>
            <a:ext cx="2916248" cy="367152"/>
          </a:xfrm>
          <a:prstGeom prst="rect">
            <a:avLst/>
          </a:prstGeom>
          <a:solidFill>
            <a:srgbClr val="11275D"/>
          </a:solidFill>
        </p:spPr>
        <p:txBody>
          <a:bodyPr wrap="none">
            <a:spAutoFit/>
          </a:bodyPr>
          <a:lstStyle/>
          <a:p>
            <a:pPr>
              <a:lnSpc>
                <a:spcPct val="107000"/>
              </a:lnSpc>
              <a:spcAft>
                <a:spcPts val="800"/>
              </a:spcAft>
            </a:pPr>
            <a:r>
              <a:rPr lang="de-DE" dirty="0">
                <a:solidFill>
                  <a:schemeClr val="bg1"/>
                </a:solidFill>
              </a:rPr>
              <a:t>Mitzuführende Ausstattung</a:t>
            </a:r>
            <a:endParaRPr lang="de-DE" dirty="0">
              <a:solidFill>
                <a:schemeClr val="bg1"/>
              </a:solidFill>
              <a:ea typeface="Calibri" panose="020F0502020204030204" pitchFamily="34" charset="0"/>
              <a:cs typeface="Times New Roman" panose="02020603050405020304" pitchFamily="18" charset="0"/>
            </a:endParaRPr>
          </a:p>
        </p:txBody>
      </p:sp>
      <p:cxnSp>
        <p:nvCxnSpPr>
          <p:cNvPr id="37" name="Gerade Verbindung 36">
            <a:extLst>
              <a:ext uri="{FF2B5EF4-FFF2-40B4-BE49-F238E27FC236}">
                <a16:creationId xmlns:a16="http://schemas.microsoft.com/office/drawing/2014/main" id="{264E679A-211E-0340-B1FF-3879CBCF3049}"/>
              </a:ext>
            </a:extLst>
          </p:cNvPr>
          <p:cNvCxnSpPr>
            <a:cxnSpLocks/>
            <a:stCxn id="36" idx="3"/>
          </p:cNvCxnSpPr>
          <p:nvPr/>
        </p:nvCxnSpPr>
        <p:spPr>
          <a:xfrm>
            <a:off x="3143261" y="2199229"/>
            <a:ext cx="508202"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E74C7397-ED18-4441-A4DD-A0656A01B788}"/>
              </a:ext>
            </a:extLst>
          </p:cNvPr>
          <p:cNvSpPr/>
          <p:nvPr/>
        </p:nvSpPr>
        <p:spPr>
          <a:xfrm>
            <a:off x="227013" y="2516101"/>
            <a:ext cx="1992853" cy="367152"/>
          </a:xfrm>
          <a:prstGeom prst="rect">
            <a:avLst/>
          </a:prstGeom>
          <a:solidFill>
            <a:srgbClr val="11275D"/>
          </a:solidFill>
        </p:spPr>
        <p:txBody>
          <a:bodyPr wrap="none">
            <a:spAutoFit/>
          </a:bodyPr>
          <a:lstStyle/>
          <a:p>
            <a:pPr>
              <a:lnSpc>
                <a:spcPct val="107000"/>
              </a:lnSpc>
              <a:spcAft>
                <a:spcPts val="800"/>
              </a:spcAft>
            </a:pPr>
            <a:r>
              <a:rPr lang="de-DE" dirty="0">
                <a:solidFill>
                  <a:schemeClr val="bg1"/>
                </a:solidFill>
              </a:rPr>
              <a:t>Fahrzeugpapiere</a:t>
            </a:r>
            <a:endParaRPr lang="de-DE" dirty="0">
              <a:solidFill>
                <a:schemeClr val="bg1"/>
              </a:solidFill>
              <a:ea typeface="Calibri" panose="020F0502020204030204" pitchFamily="34" charset="0"/>
              <a:cs typeface="Times New Roman" panose="02020603050405020304" pitchFamily="18" charset="0"/>
            </a:endParaRPr>
          </a:p>
        </p:txBody>
      </p:sp>
      <p:cxnSp>
        <p:nvCxnSpPr>
          <p:cNvPr id="42" name="Gerade Verbindung 41">
            <a:extLst>
              <a:ext uri="{FF2B5EF4-FFF2-40B4-BE49-F238E27FC236}">
                <a16:creationId xmlns:a16="http://schemas.microsoft.com/office/drawing/2014/main" id="{342EFDCD-0488-D646-AD5F-195ED7290176}"/>
              </a:ext>
            </a:extLst>
          </p:cNvPr>
          <p:cNvCxnSpPr>
            <a:cxnSpLocks/>
            <a:stCxn id="41" idx="3"/>
          </p:cNvCxnSpPr>
          <p:nvPr/>
        </p:nvCxnSpPr>
        <p:spPr>
          <a:xfrm>
            <a:off x="2219866" y="2699677"/>
            <a:ext cx="3458064" cy="18536"/>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450FE088-B8C8-5744-909C-0ABF121FFD3F}"/>
              </a:ext>
            </a:extLst>
          </p:cNvPr>
          <p:cNvSpPr/>
          <p:nvPr/>
        </p:nvSpPr>
        <p:spPr>
          <a:xfrm>
            <a:off x="10016733" y="3370990"/>
            <a:ext cx="1899111" cy="369332"/>
          </a:xfrm>
          <a:prstGeom prst="rect">
            <a:avLst/>
          </a:prstGeom>
          <a:solidFill>
            <a:srgbClr val="11275D"/>
          </a:solidFill>
        </p:spPr>
        <p:txBody>
          <a:bodyPr wrap="square">
            <a:spAutoFit/>
          </a:bodyPr>
          <a:lstStyle/>
          <a:p>
            <a:r>
              <a:rPr lang="de-DE" dirty="0">
                <a:solidFill>
                  <a:schemeClr val="bg1"/>
                </a:solidFill>
              </a:rPr>
              <a:t>Kraftstoff und Öl</a:t>
            </a:r>
          </a:p>
        </p:txBody>
      </p:sp>
      <p:cxnSp>
        <p:nvCxnSpPr>
          <p:cNvPr id="46" name="Gerade Verbindung 45">
            <a:extLst>
              <a:ext uri="{FF2B5EF4-FFF2-40B4-BE49-F238E27FC236}">
                <a16:creationId xmlns:a16="http://schemas.microsoft.com/office/drawing/2014/main" id="{42438D8E-9DD9-1A4B-8935-D8CBC2A64425}"/>
              </a:ext>
            </a:extLst>
          </p:cNvPr>
          <p:cNvCxnSpPr>
            <a:cxnSpLocks/>
            <a:endCxn id="45" idx="1"/>
          </p:cNvCxnSpPr>
          <p:nvPr/>
        </p:nvCxnSpPr>
        <p:spPr>
          <a:xfrm>
            <a:off x="8064500" y="3555656"/>
            <a:ext cx="1952233"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5EB5C1CD-3A2A-3E46-B7BC-0AC03C65AF65}"/>
              </a:ext>
            </a:extLst>
          </p:cNvPr>
          <p:cNvSpPr/>
          <p:nvPr/>
        </p:nvSpPr>
        <p:spPr>
          <a:xfrm>
            <a:off x="227013" y="3542751"/>
            <a:ext cx="2659702" cy="369332"/>
          </a:xfrm>
          <a:prstGeom prst="rect">
            <a:avLst/>
          </a:prstGeom>
          <a:solidFill>
            <a:srgbClr val="11275D"/>
          </a:solidFill>
        </p:spPr>
        <p:txBody>
          <a:bodyPr wrap="none">
            <a:spAutoFit/>
          </a:bodyPr>
          <a:lstStyle/>
          <a:p>
            <a:r>
              <a:rPr lang="de-DE" dirty="0">
                <a:solidFill>
                  <a:schemeClr val="bg1"/>
                </a:solidFill>
              </a:rPr>
              <a:t>Kein Flüssigkeitsverlust</a:t>
            </a:r>
          </a:p>
        </p:txBody>
      </p:sp>
      <p:cxnSp>
        <p:nvCxnSpPr>
          <p:cNvPr id="49" name="Gerade Verbindung 48">
            <a:extLst>
              <a:ext uri="{FF2B5EF4-FFF2-40B4-BE49-F238E27FC236}">
                <a16:creationId xmlns:a16="http://schemas.microsoft.com/office/drawing/2014/main" id="{60D6F162-2FD1-8443-AD24-972F45A30FEF}"/>
              </a:ext>
            </a:extLst>
          </p:cNvPr>
          <p:cNvCxnSpPr>
            <a:cxnSpLocks/>
          </p:cNvCxnSpPr>
          <p:nvPr/>
        </p:nvCxnSpPr>
        <p:spPr>
          <a:xfrm>
            <a:off x="2886715" y="3748897"/>
            <a:ext cx="1247276"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id="{F0D3BD51-7470-7B4A-AEA9-0771022109A5}"/>
              </a:ext>
            </a:extLst>
          </p:cNvPr>
          <p:cNvSpPr/>
          <p:nvPr/>
        </p:nvSpPr>
        <p:spPr>
          <a:xfrm>
            <a:off x="9397206" y="1779870"/>
            <a:ext cx="2518638" cy="369332"/>
          </a:xfrm>
          <a:prstGeom prst="rect">
            <a:avLst/>
          </a:prstGeom>
          <a:solidFill>
            <a:srgbClr val="11275D"/>
          </a:solidFill>
        </p:spPr>
        <p:txBody>
          <a:bodyPr wrap="none">
            <a:spAutoFit/>
          </a:bodyPr>
          <a:lstStyle/>
          <a:p>
            <a:r>
              <a:rPr lang="de-DE" dirty="0">
                <a:solidFill>
                  <a:schemeClr val="bg1"/>
                </a:solidFill>
              </a:rPr>
              <a:t>Ladung sicher verstaut</a:t>
            </a:r>
          </a:p>
        </p:txBody>
      </p:sp>
      <p:cxnSp>
        <p:nvCxnSpPr>
          <p:cNvPr id="62" name="Gerade Verbindung 61">
            <a:extLst>
              <a:ext uri="{FF2B5EF4-FFF2-40B4-BE49-F238E27FC236}">
                <a16:creationId xmlns:a16="http://schemas.microsoft.com/office/drawing/2014/main" id="{DF855907-0A41-E440-8220-A7D2061D3C5D}"/>
              </a:ext>
            </a:extLst>
          </p:cNvPr>
          <p:cNvCxnSpPr>
            <a:cxnSpLocks/>
            <a:endCxn id="61" idx="1"/>
          </p:cNvCxnSpPr>
          <p:nvPr/>
        </p:nvCxnSpPr>
        <p:spPr>
          <a:xfrm>
            <a:off x="5302293" y="1964536"/>
            <a:ext cx="4094913"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id="{BD9D69A3-C9EF-8549-9050-36703B8B7DC4}"/>
              </a:ext>
            </a:extLst>
          </p:cNvPr>
          <p:cNvSpPr/>
          <p:nvPr/>
        </p:nvSpPr>
        <p:spPr>
          <a:xfrm>
            <a:off x="10016733" y="3897853"/>
            <a:ext cx="1899111" cy="646331"/>
          </a:xfrm>
          <a:prstGeom prst="rect">
            <a:avLst/>
          </a:prstGeom>
          <a:solidFill>
            <a:srgbClr val="11275D"/>
          </a:solidFill>
        </p:spPr>
        <p:txBody>
          <a:bodyPr wrap="square">
            <a:spAutoFit/>
          </a:bodyPr>
          <a:lstStyle/>
          <a:p>
            <a:r>
              <a:rPr lang="de-DE" dirty="0">
                <a:solidFill>
                  <a:schemeClr val="bg1"/>
                </a:solidFill>
              </a:rPr>
              <a:t>Lenkung und Bremsprobe</a:t>
            </a:r>
          </a:p>
        </p:txBody>
      </p:sp>
      <p:cxnSp>
        <p:nvCxnSpPr>
          <p:cNvPr id="66" name="Gerade Verbindung 65">
            <a:extLst>
              <a:ext uri="{FF2B5EF4-FFF2-40B4-BE49-F238E27FC236}">
                <a16:creationId xmlns:a16="http://schemas.microsoft.com/office/drawing/2014/main" id="{898D2012-65E7-CE43-B8A4-69AB3C7EB69D}"/>
              </a:ext>
            </a:extLst>
          </p:cNvPr>
          <p:cNvCxnSpPr>
            <a:cxnSpLocks/>
            <a:endCxn id="65" idx="1"/>
          </p:cNvCxnSpPr>
          <p:nvPr/>
        </p:nvCxnSpPr>
        <p:spPr>
          <a:xfrm>
            <a:off x="8806470" y="4221019"/>
            <a:ext cx="1210263" cy="0"/>
          </a:xfrm>
          <a:prstGeom prst="line">
            <a:avLst/>
          </a:prstGeom>
          <a:ln w="38100">
            <a:solidFill>
              <a:srgbClr val="11275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platzhalter 6">
            <a:extLst>
              <a:ext uri="{FF2B5EF4-FFF2-40B4-BE49-F238E27FC236}">
                <a16:creationId xmlns:a16="http://schemas.microsoft.com/office/drawing/2014/main" id="{04499EFC-ECFB-6842-923E-B0037A2200D3}"/>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Illustration: </a:t>
            </a:r>
            <a:r>
              <a:rPr lang="de-DE" sz="900" dirty="0" err="1">
                <a:solidFill>
                  <a:schemeClr val="tx2"/>
                </a:solidFill>
              </a:rPr>
              <a:t>Pixabay</a:t>
            </a:r>
            <a:r>
              <a:rPr lang="de-DE" sz="900" dirty="0">
                <a:solidFill>
                  <a:schemeClr val="tx2"/>
                </a:solidFill>
              </a:rPr>
              <a:t>/VKM</a:t>
            </a:r>
          </a:p>
        </p:txBody>
      </p:sp>
      <p:sp>
        <p:nvSpPr>
          <p:cNvPr id="30" name="Rechteck 29">
            <a:extLst>
              <a:ext uri="{FF2B5EF4-FFF2-40B4-BE49-F238E27FC236}">
                <a16:creationId xmlns:a16="http://schemas.microsoft.com/office/drawing/2014/main" id="{90D61114-A535-A748-B6C6-BDE95BFE61B1}"/>
              </a:ext>
            </a:extLst>
          </p:cNvPr>
          <p:cNvSpPr/>
          <p:nvPr/>
        </p:nvSpPr>
        <p:spPr>
          <a:xfrm>
            <a:off x="227013" y="5101527"/>
            <a:ext cx="11688831" cy="369332"/>
          </a:xfrm>
          <a:prstGeom prst="rect">
            <a:avLst/>
          </a:prstGeom>
          <a:solidFill>
            <a:schemeClr val="tx2"/>
          </a:solidFill>
        </p:spPr>
        <p:txBody>
          <a:bodyPr wrap="square">
            <a:spAutoFit/>
          </a:bodyPr>
          <a:lstStyle/>
          <a:p>
            <a:pPr algn="ctr"/>
            <a:r>
              <a:rPr lang="de-DE" dirty="0">
                <a:solidFill>
                  <a:schemeClr val="bg1"/>
                </a:solidFill>
              </a:rPr>
              <a:t>Näheres siehe:  DGUV Grundsatz 314-002  „Kontrolle von Fahrzeugen durch Fahrpersonal“</a:t>
            </a:r>
          </a:p>
        </p:txBody>
      </p:sp>
    </p:spTree>
    <p:extLst>
      <p:ext uri="{BB962C8B-B14F-4D97-AF65-F5344CB8AC3E}">
        <p14:creationId xmlns:p14="http://schemas.microsoft.com/office/powerpoint/2010/main" val="14193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35</a:t>
            </a:fld>
            <a:endParaRPr lang="de-DE" dirty="0"/>
          </a:p>
        </p:txBody>
      </p:sp>
      <p:sp>
        <p:nvSpPr>
          <p:cNvPr id="2" name="Titel 1"/>
          <p:cNvSpPr>
            <a:spLocks noGrp="1"/>
          </p:cNvSpPr>
          <p:nvPr>
            <p:ph type="title"/>
          </p:nvPr>
        </p:nvSpPr>
        <p:spPr/>
        <p:txBody>
          <a:bodyPr lIns="0"/>
          <a:lstStyle/>
          <a:p>
            <a:r>
              <a:rPr lang="de-DE" dirty="0"/>
              <a:t>Übernahme von Dienstwagen – was also tun?</a:t>
            </a:r>
          </a:p>
        </p:txBody>
      </p:sp>
      <p:pic>
        <p:nvPicPr>
          <p:cNvPr id="7" name="Grafik 6">
            <a:extLst>
              <a:ext uri="{FF2B5EF4-FFF2-40B4-BE49-F238E27FC236}">
                <a16:creationId xmlns:a16="http://schemas.microsoft.com/office/drawing/2014/main" id="{EB5C7B91-E8B3-1749-B225-5460DC32FF1E}"/>
              </a:ext>
            </a:extLst>
          </p:cNvPr>
          <p:cNvPicPr>
            <a:picLocks noChangeAspect="1"/>
          </p:cNvPicPr>
          <p:nvPr/>
        </p:nvPicPr>
        <p:blipFill>
          <a:blip r:embed="rId2"/>
          <a:srcRect/>
          <a:stretch/>
        </p:blipFill>
        <p:spPr>
          <a:xfrm>
            <a:off x="10785405" y="201405"/>
            <a:ext cx="1130439" cy="1118016"/>
          </a:xfrm>
          <a:prstGeom prst="rect">
            <a:avLst/>
          </a:prstGeom>
        </p:spPr>
      </p:pic>
      <p:sp>
        <p:nvSpPr>
          <p:cNvPr id="6" name="Rechteck 5">
            <a:extLst>
              <a:ext uri="{FF2B5EF4-FFF2-40B4-BE49-F238E27FC236}">
                <a16:creationId xmlns:a16="http://schemas.microsoft.com/office/drawing/2014/main" id="{9305B743-6676-0441-91E1-ADAB3BBDDDA6}"/>
              </a:ext>
            </a:extLst>
          </p:cNvPr>
          <p:cNvSpPr/>
          <p:nvPr/>
        </p:nvSpPr>
        <p:spPr>
          <a:xfrm>
            <a:off x="227013" y="1628775"/>
            <a:ext cx="11688831" cy="3493264"/>
          </a:xfrm>
          <a:prstGeom prst="rect">
            <a:avLst/>
          </a:prstGeom>
        </p:spPr>
        <p:txBody>
          <a:bodyPr wrap="square">
            <a:spAutoFit/>
          </a:bodyPr>
          <a:lstStyle/>
          <a:p>
            <a:pPr marL="457200" indent="-457200">
              <a:spcAft>
                <a:spcPts val="600"/>
              </a:spcAft>
              <a:buFont typeface="Symbol" pitchFamily="2" charset="2"/>
              <a:buChar char="-"/>
            </a:pPr>
            <a:r>
              <a:rPr lang="de-DE" sz="2800" dirty="0"/>
              <a:t>Sich mit dem Fahrzeug vertraut machen: Bedienungseinrichtungen, Navigation, Menüführung, Fahrerassistenzsysteme usw.</a:t>
            </a:r>
          </a:p>
          <a:p>
            <a:pPr marL="457200" indent="-457200">
              <a:spcAft>
                <a:spcPts val="600"/>
              </a:spcAft>
              <a:buFont typeface="Symbol" pitchFamily="2" charset="2"/>
              <a:buChar char="-"/>
            </a:pPr>
            <a:r>
              <a:rPr lang="de-DE" sz="2800"/>
              <a:t>Sich in die Bedienung einweisen lassen</a:t>
            </a:r>
          </a:p>
          <a:p>
            <a:pPr marL="457200" indent="-457200">
              <a:spcAft>
                <a:spcPts val="600"/>
              </a:spcAft>
              <a:buFont typeface="Symbol" pitchFamily="2" charset="2"/>
              <a:buChar char="-"/>
            </a:pPr>
            <a:r>
              <a:rPr lang="de-DE" sz="2800"/>
              <a:t>Abfahrtkontrolle </a:t>
            </a:r>
            <a:r>
              <a:rPr lang="de-DE" sz="2800" dirty="0"/>
              <a:t>durchführen</a:t>
            </a:r>
          </a:p>
          <a:p>
            <a:pPr marL="457200" indent="-457200">
              <a:spcAft>
                <a:spcPts val="600"/>
              </a:spcAft>
              <a:buFont typeface="Symbol" pitchFamily="2" charset="2"/>
              <a:buChar char="-"/>
            </a:pPr>
            <a:r>
              <a:rPr lang="de-DE" sz="2800" dirty="0"/>
              <a:t>Auf vollständige Fahrzeugausstattung achten (z.B. Winterausrüstung)</a:t>
            </a:r>
          </a:p>
          <a:p>
            <a:pPr marL="457200" indent="-457200">
              <a:spcAft>
                <a:spcPts val="600"/>
              </a:spcAft>
              <a:buFont typeface="Symbol" pitchFamily="2" charset="2"/>
              <a:buChar char="-"/>
            </a:pPr>
            <a:r>
              <a:rPr lang="de-DE" sz="2800" dirty="0"/>
              <a:t>Sitz, Spiegel, Gurt vor Abfahrt einstellen</a:t>
            </a:r>
          </a:p>
          <a:p>
            <a:pPr marL="457200" indent="-457200">
              <a:spcAft>
                <a:spcPts val="600"/>
              </a:spcAft>
              <a:buFont typeface="Symbol" pitchFamily="2" charset="2"/>
              <a:buChar char="-"/>
            </a:pPr>
            <a:r>
              <a:rPr lang="de-DE" sz="2800" dirty="0"/>
              <a:t>Vorhandene Dienstanweisungen beachten</a:t>
            </a:r>
          </a:p>
        </p:txBody>
      </p:sp>
      <p:sp>
        <p:nvSpPr>
          <p:cNvPr id="8" name="Interaktive Schaltfläche: Zurückkehren 7">
            <a:hlinkClick r:id="rId3" action="ppaction://hlinksldjump" highlightClick="1"/>
            <a:extLst>
              <a:ext uri="{FF2B5EF4-FFF2-40B4-BE49-F238E27FC236}">
                <a16:creationId xmlns:a16="http://schemas.microsoft.com/office/drawing/2014/main" id="{18F820D8-8706-6045-81D4-FE7D2C53A708}"/>
              </a:ext>
            </a:extLst>
          </p:cNvPr>
          <p:cNvSpPr/>
          <p:nvPr/>
        </p:nvSpPr>
        <p:spPr>
          <a:xfrm>
            <a:off x="11437056" y="5768861"/>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teraktive Schaltfläche: Ende 8">
            <a:hlinkClick r:id="rId4" action="ppaction://hlinksldjump"/>
            <a:extLst>
              <a:ext uri="{FF2B5EF4-FFF2-40B4-BE49-F238E27FC236}">
                <a16:creationId xmlns:a16="http://schemas.microsoft.com/office/drawing/2014/main" id="{6DC92D4A-725D-1B48-BAC6-0F1FC723C2A7}"/>
              </a:ext>
            </a:extLst>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244373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36</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bg1">
              <a:lumMod val="95000"/>
            </a:schemeClr>
          </a:solidFill>
        </p:spPr>
        <p:txBody>
          <a:bodyPr vert="horz" lIns="162000" tIns="45720" rIns="72000" bIns="45720" rtlCol="0" anchor="ctr">
            <a:normAutofit fontScale="92500" lnSpcReduction="10000"/>
          </a:bodyPr>
          <a:lstStyle/>
          <a:p>
            <a:r>
              <a:rPr lang="de-DE" dirty="0">
                <a:solidFill>
                  <a:srgbClr val="11275D"/>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solidFill>
                  <a:srgbClr val="11275D"/>
                </a:solidFill>
              </a:rPr>
              <a:t>E-</a:t>
            </a:r>
            <a:r>
              <a:rPr lang="de-DE" dirty="0" err="1">
                <a:solidFill>
                  <a:srgbClr val="11275D"/>
                </a:solidFill>
              </a:rPr>
              <a:t>Scooter</a:t>
            </a:r>
            <a:endParaRPr lang="de-DE" dirty="0">
              <a:solidFill>
                <a:srgbClr val="11275D"/>
              </a:solidFill>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id="{8D27ED1C-F655-BD4F-98F6-AAC0BF1B2BAB}"/>
              </a:ext>
            </a:extLst>
          </p:cNvPr>
          <p:cNvPicPr>
            <a:picLocks noChangeAspect="1"/>
          </p:cNvPicPr>
          <p:nvPr/>
        </p:nvPicPr>
        <p:blipFill>
          <a:blip r:embed="rId2"/>
          <a:srcRect/>
          <a:stretch/>
        </p:blipFill>
        <p:spPr>
          <a:xfrm>
            <a:off x="10785405" y="188913"/>
            <a:ext cx="1130439" cy="1143000"/>
          </a:xfrm>
          <a:prstGeom prst="rect">
            <a:avLst/>
          </a:prstGeom>
        </p:spPr>
      </p:pic>
      <p:sp>
        <p:nvSpPr>
          <p:cNvPr id="16" name="Textplatzhalter 11">
            <a:extLst>
              <a:ext uri="{FF2B5EF4-FFF2-40B4-BE49-F238E27FC236}">
                <a16:creationId xmlns:a16="http://schemas.microsoft.com/office/drawing/2014/main" id="{A8DEDDF3-D83F-FA40-B6D0-D9598CAA38AC}"/>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id="{9B5A77DE-D1F5-694A-9123-B62C095AA6F6}"/>
              </a:ext>
            </a:extLst>
          </p:cNvPr>
          <p:cNvSpPr>
            <a:spLocks noGrp="1"/>
          </p:cNvSpPr>
          <p:nvPr>
            <p:ph type="body" sz="quarter" idx="20"/>
          </p:nvPr>
        </p:nvSpPr>
        <p:spPr>
          <a:xfrm>
            <a:off x="892265" y="3384739"/>
            <a:ext cx="11054203" cy="384000"/>
          </a:xfrm>
          <a:solidFill>
            <a:schemeClr val="bg1">
              <a:lumMod val="95000"/>
            </a:schemeClr>
          </a:solidFill>
        </p:spPr>
        <p:txBody>
          <a:bodyPr>
            <a:normAutofit fontScale="92500" lnSpcReduction="10000"/>
          </a:bodyPr>
          <a:lstStyle/>
          <a:p>
            <a:r>
              <a:rPr lang="de-DE" dirty="0"/>
              <a:t>Übernahme von Dienstwagen</a:t>
            </a:r>
            <a:endParaRPr lang="de-DE" dirty="0">
              <a:solidFill>
                <a:srgbClr val="11275D"/>
              </a:solidFill>
              <a:hlinkClick r:id="rId3" action="ppaction://hlinksldjump">
                <a:extLst>
                  <a:ext uri="{A12FA001-AC4F-418D-AE19-62706E023703}">
                    <ahyp:hlinkClr xmlns:ahyp="http://schemas.microsoft.com/office/drawing/2018/hyperlinkcolor" val="tx"/>
                  </a:ext>
                </a:extLst>
              </a:hlinkClick>
            </a:endParaRPr>
          </a:p>
        </p:txBody>
      </p:sp>
      <p:sp>
        <p:nvSpPr>
          <p:cNvPr id="18" name="Textplatzhalter 11">
            <a:extLst>
              <a:ext uri="{FF2B5EF4-FFF2-40B4-BE49-F238E27FC236}">
                <a16:creationId xmlns:a16="http://schemas.microsoft.com/office/drawing/2014/main" id="{5797AD4B-D724-8046-BD34-E032F5CAE3E3}"/>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id="{2F83D91D-8B98-084B-9371-A8668304EFFA}"/>
              </a:ext>
            </a:extLst>
          </p:cNvPr>
          <p:cNvSpPr txBox="1">
            <a:spLocks/>
          </p:cNvSpPr>
          <p:nvPr/>
        </p:nvSpPr>
        <p:spPr>
          <a:xfrm>
            <a:off x="892265" y="3948817"/>
            <a:ext cx="11054203" cy="384000"/>
          </a:xfrm>
          <a:prstGeom prst="rect">
            <a:avLst/>
          </a:prstGeom>
          <a:solidFill>
            <a:srgbClr val="11275D"/>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solidFill>
                  <a:schemeClr val="bg1"/>
                </a:solidFill>
              </a:rPr>
              <a:t>Park and Ride</a:t>
            </a:r>
            <a:endParaRPr lang="de-DE" dirty="0">
              <a:solidFill>
                <a:schemeClr val="bg1"/>
              </a:solidFill>
              <a:hlinkClick r:id="rId3" action="ppaction://hlinksldjump">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26286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5B4D1DCC-87B9-9443-92FB-312F98CB5721}"/>
              </a:ext>
            </a:extLst>
          </p:cNvPr>
          <p:cNvPicPr/>
          <p:nvPr/>
        </p:nvPicPr>
        <p:blipFill rotWithShape="1">
          <a:blip r:embed="rId2"/>
          <a:srcRect l="11078" t="18820" r="19313" b="11487"/>
          <a:stretch/>
        </p:blipFill>
        <p:spPr bwMode="auto">
          <a:xfrm>
            <a:off x="0" y="0"/>
            <a:ext cx="12192000" cy="6862980"/>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AD1B2AC0-6501-C343-A574-A492E9872E59}"/>
              </a:ext>
            </a:extLst>
          </p:cNvPr>
          <p:cNvPicPr>
            <a:picLocks noChangeAspect="1"/>
          </p:cNvPicPr>
          <p:nvPr/>
        </p:nvPicPr>
        <p:blipFill>
          <a:blip r:embed="rId3"/>
          <a:srcRect/>
          <a:stretch/>
        </p:blipFill>
        <p:spPr>
          <a:xfrm>
            <a:off x="10785405" y="188913"/>
            <a:ext cx="1130439" cy="1143000"/>
          </a:xfrm>
          <a:prstGeom prst="rect">
            <a:avLst/>
          </a:prstGeom>
        </p:spPr>
      </p:pic>
    </p:spTree>
    <p:extLst>
      <p:ext uri="{BB962C8B-B14F-4D97-AF65-F5344CB8AC3E}">
        <p14:creationId xmlns:p14="http://schemas.microsoft.com/office/powerpoint/2010/main" val="22491171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38</a:t>
            </a:fld>
            <a:endParaRPr lang="de-DE" dirty="0"/>
          </a:p>
        </p:txBody>
      </p:sp>
      <p:sp>
        <p:nvSpPr>
          <p:cNvPr id="2" name="Titel 1"/>
          <p:cNvSpPr>
            <a:spLocks noGrp="1"/>
          </p:cNvSpPr>
          <p:nvPr>
            <p:ph type="title"/>
          </p:nvPr>
        </p:nvSpPr>
        <p:spPr/>
        <p:txBody>
          <a:bodyPr lIns="0"/>
          <a:lstStyle/>
          <a:p>
            <a:r>
              <a:rPr lang="de-DE" dirty="0"/>
              <a:t>Park </a:t>
            </a:r>
            <a:r>
              <a:rPr lang="de-DE" dirty="0" err="1"/>
              <a:t>and</a:t>
            </a:r>
            <a:r>
              <a:rPr lang="de-DE" dirty="0"/>
              <a:t> Ride: Angebote</a:t>
            </a:r>
          </a:p>
        </p:txBody>
      </p:sp>
      <p:pic>
        <p:nvPicPr>
          <p:cNvPr id="8" name="Grafik 7">
            <a:extLst>
              <a:ext uri="{FF2B5EF4-FFF2-40B4-BE49-F238E27FC236}">
                <a16:creationId xmlns:a16="http://schemas.microsoft.com/office/drawing/2014/main" id="{3238601C-270C-3845-9A02-B273839432BE}"/>
              </a:ext>
            </a:extLst>
          </p:cNvPr>
          <p:cNvPicPr>
            <a:picLocks noChangeAspect="1"/>
          </p:cNvPicPr>
          <p:nvPr/>
        </p:nvPicPr>
        <p:blipFill rotWithShape="1">
          <a:blip r:embed="rId2"/>
          <a:srcRect t="41239" r="329" b="9690"/>
          <a:stretch/>
        </p:blipFill>
        <p:spPr>
          <a:xfrm>
            <a:off x="227012" y="1628775"/>
            <a:ext cx="5395953" cy="1800225"/>
          </a:xfrm>
          <a:prstGeom prst="rect">
            <a:avLst/>
          </a:prstGeom>
        </p:spPr>
      </p:pic>
      <p:pic>
        <p:nvPicPr>
          <p:cNvPr id="13" name="Grafik 12">
            <a:extLst>
              <a:ext uri="{FF2B5EF4-FFF2-40B4-BE49-F238E27FC236}">
                <a16:creationId xmlns:a16="http://schemas.microsoft.com/office/drawing/2014/main" id="{EA895AAE-769E-3947-B41D-AF35D914A836}"/>
              </a:ext>
            </a:extLst>
          </p:cNvPr>
          <p:cNvPicPr>
            <a:picLocks noChangeAspect="1"/>
          </p:cNvPicPr>
          <p:nvPr/>
        </p:nvPicPr>
        <p:blipFill rotWithShape="1">
          <a:blip r:embed="rId3"/>
          <a:srcRect l="102" t="27911" r="-102" b="24559"/>
          <a:stretch/>
        </p:blipFill>
        <p:spPr>
          <a:xfrm>
            <a:off x="5700156" y="3491345"/>
            <a:ext cx="6228319" cy="1971244"/>
          </a:xfrm>
          <a:prstGeom prst="rect">
            <a:avLst/>
          </a:prstGeom>
        </p:spPr>
      </p:pic>
      <p:pic>
        <p:nvPicPr>
          <p:cNvPr id="16" name="Grafik 15">
            <a:extLst>
              <a:ext uri="{FF2B5EF4-FFF2-40B4-BE49-F238E27FC236}">
                <a16:creationId xmlns:a16="http://schemas.microsoft.com/office/drawing/2014/main" id="{6D50F4A4-8601-0441-AE26-6363C6638487}"/>
              </a:ext>
            </a:extLst>
          </p:cNvPr>
          <p:cNvPicPr>
            <a:picLocks noChangeAspect="1"/>
          </p:cNvPicPr>
          <p:nvPr/>
        </p:nvPicPr>
        <p:blipFill rotWithShape="1">
          <a:blip r:embed="rId4"/>
          <a:srcRect l="102" t="26127" b="30019"/>
          <a:stretch/>
        </p:blipFill>
        <p:spPr>
          <a:xfrm>
            <a:off x="5700156" y="1610271"/>
            <a:ext cx="6221969" cy="1818730"/>
          </a:xfrm>
          <a:prstGeom prst="rect">
            <a:avLst/>
          </a:prstGeom>
        </p:spPr>
      </p:pic>
      <p:pic>
        <p:nvPicPr>
          <p:cNvPr id="19" name="Grafik 18">
            <a:extLst>
              <a:ext uri="{FF2B5EF4-FFF2-40B4-BE49-F238E27FC236}">
                <a16:creationId xmlns:a16="http://schemas.microsoft.com/office/drawing/2014/main" id="{EA7AB734-32AD-D044-8E03-043517685E4B}"/>
              </a:ext>
            </a:extLst>
          </p:cNvPr>
          <p:cNvPicPr>
            <a:picLocks noChangeAspect="1"/>
          </p:cNvPicPr>
          <p:nvPr/>
        </p:nvPicPr>
        <p:blipFill rotWithShape="1">
          <a:blip r:embed="rId5"/>
          <a:srcRect l="834" t="21134" r="834" b="32049"/>
          <a:stretch/>
        </p:blipFill>
        <p:spPr>
          <a:xfrm>
            <a:off x="227012" y="3536950"/>
            <a:ext cx="5395953" cy="1925638"/>
          </a:xfrm>
          <a:prstGeom prst="rect">
            <a:avLst/>
          </a:prstGeom>
        </p:spPr>
      </p:pic>
      <p:pic>
        <p:nvPicPr>
          <p:cNvPr id="21" name="Grafik 20">
            <a:extLst>
              <a:ext uri="{FF2B5EF4-FFF2-40B4-BE49-F238E27FC236}">
                <a16:creationId xmlns:a16="http://schemas.microsoft.com/office/drawing/2014/main" id="{109075CC-A40D-1A4A-A932-3461E1936060}"/>
              </a:ext>
            </a:extLst>
          </p:cNvPr>
          <p:cNvPicPr>
            <a:picLocks noChangeAspect="1"/>
          </p:cNvPicPr>
          <p:nvPr/>
        </p:nvPicPr>
        <p:blipFill>
          <a:blip r:embed="rId6"/>
          <a:stretch>
            <a:fillRect/>
          </a:stretch>
        </p:blipFill>
        <p:spPr>
          <a:xfrm>
            <a:off x="4871027" y="2576121"/>
            <a:ext cx="1581068" cy="1581068"/>
          </a:xfrm>
          <a:prstGeom prst="rect">
            <a:avLst/>
          </a:prstGeom>
        </p:spPr>
      </p:pic>
      <p:pic>
        <p:nvPicPr>
          <p:cNvPr id="22" name="Grafik 21">
            <a:extLst>
              <a:ext uri="{FF2B5EF4-FFF2-40B4-BE49-F238E27FC236}">
                <a16:creationId xmlns:a16="http://schemas.microsoft.com/office/drawing/2014/main" id="{BECE2659-E9EF-1940-A907-672E83549C72}"/>
              </a:ext>
            </a:extLst>
          </p:cNvPr>
          <p:cNvPicPr>
            <a:picLocks noChangeAspect="1"/>
          </p:cNvPicPr>
          <p:nvPr/>
        </p:nvPicPr>
        <p:blipFill>
          <a:blip r:embed="rId7"/>
          <a:srcRect/>
          <a:stretch/>
        </p:blipFill>
        <p:spPr>
          <a:xfrm>
            <a:off x="10785405" y="188913"/>
            <a:ext cx="1130439" cy="1143000"/>
          </a:xfrm>
          <a:prstGeom prst="rect">
            <a:avLst/>
          </a:prstGeom>
        </p:spPr>
      </p:pic>
      <p:sp>
        <p:nvSpPr>
          <p:cNvPr id="23" name="Textplatzhalter 6">
            <a:extLst>
              <a:ext uri="{FF2B5EF4-FFF2-40B4-BE49-F238E27FC236}">
                <a16:creationId xmlns:a16="http://schemas.microsoft.com/office/drawing/2014/main" id="{E06A4E0C-6A15-DB41-897D-EB2D9732CB23}"/>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Fotos: </a:t>
            </a:r>
            <a:r>
              <a:rPr lang="de-DE" sz="900" dirty="0" err="1">
                <a:solidFill>
                  <a:schemeClr val="tx2"/>
                </a:solidFill>
              </a:rPr>
              <a:t>Pixabay</a:t>
            </a:r>
            <a:endParaRPr lang="de-DE" sz="900" dirty="0">
              <a:solidFill>
                <a:schemeClr val="tx2"/>
              </a:solidFill>
            </a:endParaRPr>
          </a:p>
        </p:txBody>
      </p:sp>
    </p:spTree>
    <p:extLst>
      <p:ext uri="{BB962C8B-B14F-4D97-AF65-F5344CB8AC3E}">
        <p14:creationId xmlns:p14="http://schemas.microsoft.com/office/powerpoint/2010/main" val="115050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39</a:t>
            </a:fld>
            <a:endParaRPr lang="de-DE" dirty="0"/>
          </a:p>
        </p:txBody>
      </p:sp>
      <p:sp>
        <p:nvSpPr>
          <p:cNvPr id="2" name="Titel 1"/>
          <p:cNvSpPr>
            <a:spLocks noGrp="1"/>
          </p:cNvSpPr>
          <p:nvPr>
            <p:ph type="title"/>
          </p:nvPr>
        </p:nvSpPr>
        <p:spPr/>
        <p:txBody>
          <a:bodyPr lIns="0"/>
          <a:lstStyle/>
          <a:p>
            <a:r>
              <a:rPr lang="de-DE" dirty="0"/>
              <a:t>Unterstützung durch den Betrieb: Job-Ticket  </a:t>
            </a:r>
          </a:p>
        </p:txBody>
      </p:sp>
      <p:pic>
        <p:nvPicPr>
          <p:cNvPr id="5" name="Grafik 4">
            <a:extLst>
              <a:ext uri="{FF2B5EF4-FFF2-40B4-BE49-F238E27FC236}">
                <a16:creationId xmlns:a16="http://schemas.microsoft.com/office/drawing/2014/main" id="{6B2BEA98-D0AB-6E44-9887-6422CC8B5DB6}"/>
              </a:ext>
            </a:extLst>
          </p:cNvPr>
          <p:cNvPicPr>
            <a:picLocks noChangeAspect="1"/>
          </p:cNvPicPr>
          <p:nvPr/>
        </p:nvPicPr>
        <p:blipFill>
          <a:blip r:embed="rId2"/>
          <a:stretch>
            <a:fillRect/>
          </a:stretch>
        </p:blipFill>
        <p:spPr>
          <a:xfrm>
            <a:off x="2810753" y="1544427"/>
            <a:ext cx="6249376" cy="3995412"/>
          </a:xfrm>
          <a:prstGeom prst="rect">
            <a:avLst/>
          </a:prstGeom>
        </p:spPr>
      </p:pic>
      <p:pic>
        <p:nvPicPr>
          <p:cNvPr id="12" name="Grafik 11">
            <a:extLst>
              <a:ext uri="{FF2B5EF4-FFF2-40B4-BE49-F238E27FC236}">
                <a16:creationId xmlns:a16="http://schemas.microsoft.com/office/drawing/2014/main" id="{E4281683-C9D6-D144-BAA6-DD661B55B320}"/>
              </a:ext>
            </a:extLst>
          </p:cNvPr>
          <p:cNvPicPr>
            <a:picLocks noChangeAspect="1"/>
          </p:cNvPicPr>
          <p:nvPr/>
        </p:nvPicPr>
        <p:blipFill>
          <a:blip r:embed="rId3"/>
          <a:srcRect/>
          <a:stretch/>
        </p:blipFill>
        <p:spPr>
          <a:xfrm>
            <a:off x="10785405" y="188913"/>
            <a:ext cx="1130439" cy="1143000"/>
          </a:xfrm>
          <a:prstGeom prst="rect">
            <a:avLst/>
          </a:prstGeom>
        </p:spPr>
      </p:pic>
      <p:sp>
        <p:nvSpPr>
          <p:cNvPr id="14" name="Textplatzhalter 6">
            <a:extLst>
              <a:ext uri="{FF2B5EF4-FFF2-40B4-BE49-F238E27FC236}">
                <a16:creationId xmlns:a16="http://schemas.microsoft.com/office/drawing/2014/main" id="{A5B9954D-93B7-EC4E-BAEC-0FB511D4F319}"/>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 VKM</a:t>
            </a:r>
          </a:p>
        </p:txBody>
      </p:sp>
    </p:spTree>
    <p:extLst>
      <p:ext uri="{BB962C8B-B14F-4D97-AF65-F5344CB8AC3E}">
        <p14:creationId xmlns:p14="http://schemas.microsoft.com/office/powerpoint/2010/main" val="39863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4</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hlinkClick r:id="rId2" action="ppaction://hlinksldjump">
                  <a:extLst>
                    <a:ext uri="{A12FA001-AC4F-418D-AE19-62706E023703}">
                      <ahyp:hlinkClr xmlns:ahyp="http://schemas.microsoft.com/office/drawing/2018/hyperlinkcolor" val="tx"/>
                    </a:ext>
                  </a:extLst>
                </a:hlinkClick>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xfrm>
            <a:off x="892265" y="2258393"/>
            <a:ext cx="11054203" cy="384000"/>
          </a:xfrm>
        </p:spPr>
        <p:txBody>
          <a:bodyPr>
            <a:normAutofit fontScale="92500" lnSpcReduction="10000"/>
          </a:bodyPr>
          <a:lstStyle/>
          <a:p>
            <a:r>
              <a:rPr lang="de-DE" dirty="0">
                <a:hlinkClick r:id="rId3" action="ppaction://hlinksldjump">
                  <a:extLst>
                    <a:ext uri="{A12FA001-AC4F-418D-AE19-62706E023703}">
                      <ahyp:hlinkClr xmlns:ahyp="http://schemas.microsoft.com/office/drawing/2018/hyperlinkcolor" val="tx"/>
                    </a:ext>
                  </a:extLst>
                </a:hlinkClick>
              </a:rPr>
              <a:t>E-Scooter</a:t>
            </a:r>
            <a:endParaRPr lang="de-DE" dirty="0">
              <a:hlinkClick r:id="rId4" action="ppaction://hlinksldjump">
                <a:extLst>
                  <a:ext uri="{A12FA001-AC4F-418D-AE19-62706E023703}">
                    <ahyp:hlinkClr xmlns:ahyp="http://schemas.microsoft.com/office/drawing/2018/hyperlinkcolor" val="tx"/>
                  </a:ext>
                </a:extLst>
              </a:hlinkClick>
            </a:endParaRP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hlinkClick r:id="rId5" action="ppaction://hlinksldjump">
                  <a:extLst>
                    <a:ext uri="{A12FA001-AC4F-418D-AE19-62706E023703}">
                      <ahyp:hlinkClr xmlns:ahyp="http://schemas.microsoft.com/office/drawing/2018/hyperlinkcolor" val="tx"/>
                    </a:ext>
                  </a:extLst>
                </a:hlinkClick>
              </a:rPr>
              <a:t>Fahrgemeinschaften</a:t>
            </a:r>
          </a:p>
        </p:txBody>
      </p:sp>
      <p:sp>
        <p:nvSpPr>
          <p:cNvPr id="12" name="Textplatzhalter 11"/>
          <p:cNvSpPr>
            <a:spLocks noGrp="1"/>
          </p:cNvSpPr>
          <p:nvPr>
            <p:ph type="body" sz="quarter" idx="19"/>
          </p:nvPr>
        </p:nvSpPr>
        <p:spPr/>
        <p:txBody>
          <a:bodyPr>
            <a:normAutofit fontScale="92500" lnSpcReduction="10000"/>
          </a:bodyPr>
          <a:lstStyle/>
          <a:p>
            <a:endParaRPr lang="de-DE" dirty="0"/>
          </a:p>
        </p:txBody>
      </p:sp>
      <p:sp>
        <p:nvSpPr>
          <p:cNvPr id="15" name="Textplatzhalter 14"/>
          <p:cNvSpPr>
            <a:spLocks noGrp="1"/>
          </p:cNvSpPr>
          <p:nvPr>
            <p:ph type="body" sz="quarter" idx="20"/>
          </p:nvPr>
        </p:nvSpPr>
        <p:spPr/>
        <p:txBody>
          <a:bodyPr>
            <a:normAutofit fontScale="92500" lnSpcReduction="10000"/>
          </a:bodyPr>
          <a:lstStyle/>
          <a:p>
            <a:r>
              <a:rPr lang="de-DE" dirty="0">
                <a:hlinkClick r:id="rId6" action="ppaction://hlinksldjump"/>
              </a:rPr>
              <a:t>Übernahme von Dienstwagen</a:t>
            </a:r>
            <a:endParaRPr lang="de-DE" dirty="0">
              <a:hlinkClick r:id="rId6" action="ppaction://hlinksldjump">
                <a:extLst>
                  <a:ext uri="{A12FA001-AC4F-418D-AE19-62706E023703}">
                    <ahyp:hlinkClr xmlns:ahyp="http://schemas.microsoft.com/office/drawing/2018/hyperlinkcolor" val="tx"/>
                  </a:ext>
                </a:extLst>
              </a:hlinkClick>
            </a:endParaRPr>
          </a:p>
        </p:txBody>
      </p:sp>
      <p:sp>
        <p:nvSpPr>
          <p:cNvPr id="13" name="Textplatzhalter 11">
            <a:extLst>
              <a:ext uri="{FF2B5EF4-FFF2-40B4-BE49-F238E27FC236}">
                <a16:creationId xmlns:a16="http://schemas.microsoft.com/office/drawing/2014/main" id="{63B816EB-512F-A54B-9CBF-678BBF053EF6}"/>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4" name="Textplatzhalter 14">
            <a:extLst>
              <a:ext uri="{FF2B5EF4-FFF2-40B4-BE49-F238E27FC236}">
                <a16:creationId xmlns:a16="http://schemas.microsoft.com/office/drawing/2014/main" id="{09E1D9DC-8B69-E64D-85F0-B8A7FF0DE026}"/>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hlinkClick r:id="rId7" action="ppaction://hlinksldjump">
                  <a:extLst>
                    <a:ext uri="{A12FA001-AC4F-418D-AE19-62706E023703}">
                      <ahyp:hlinkClr xmlns:ahyp="http://schemas.microsoft.com/office/drawing/2018/hyperlinkcolor" val="tx"/>
                    </a:ext>
                  </a:extLst>
                </a:hlinkClick>
              </a:rPr>
              <a:t>Park and Ride</a:t>
            </a:r>
            <a:endParaRPr lang="de-DE" dirty="0">
              <a:hlinkClick r:id="rId6" action="ppaction://hlinksldjump">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25222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40</a:t>
            </a:fld>
            <a:endParaRPr lang="de-DE" dirty="0"/>
          </a:p>
        </p:txBody>
      </p:sp>
      <p:sp>
        <p:nvSpPr>
          <p:cNvPr id="2" name="Titel 1"/>
          <p:cNvSpPr>
            <a:spLocks noGrp="1"/>
          </p:cNvSpPr>
          <p:nvPr>
            <p:ph type="title"/>
          </p:nvPr>
        </p:nvSpPr>
        <p:spPr/>
        <p:txBody>
          <a:bodyPr lIns="0"/>
          <a:lstStyle/>
          <a:p>
            <a:r>
              <a:rPr lang="de-DE" dirty="0"/>
              <a:t>Verunglückte pro 1 Milliarde Personenkilometer</a:t>
            </a:r>
          </a:p>
        </p:txBody>
      </p:sp>
      <p:pic>
        <p:nvPicPr>
          <p:cNvPr id="12" name="Grafik 11">
            <a:extLst>
              <a:ext uri="{FF2B5EF4-FFF2-40B4-BE49-F238E27FC236}">
                <a16:creationId xmlns:a16="http://schemas.microsoft.com/office/drawing/2014/main" id="{E4281683-C9D6-D144-BAA6-DD661B55B320}"/>
              </a:ext>
            </a:extLst>
          </p:cNvPr>
          <p:cNvPicPr>
            <a:picLocks noChangeAspect="1"/>
          </p:cNvPicPr>
          <p:nvPr/>
        </p:nvPicPr>
        <p:blipFill>
          <a:blip r:embed="rId2"/>
          <a:srcRect/>
          <a:stretch/>
        </p:blipFill>
        <p:spPr>
          <a:xfrm>
            <a:off x="10785405" y="188913"/>
            <a:ext cx="1130439" cy="1143000"/>
          </a:xfrm>
          <a:prstGeom prst="rect">
            <a:avLst/>
          </a:prstGeom>
        </p:spPr>
      </p:pic>
      <p:pic>
        <p:nvPicPr>
          <p:cNvPr id="6" name="Grafik 5">
            <a:extLst>
              <a:ext uri="{FF2B5EF4-FFF2-40B4-BE49-F238E27FC236}">
                <a16:creationId xmlns:a16="http://schemas.microsoft.com/office/drawing/2014/main" id="{08649659-F74C-A742-AA6A-1D9C0DCDC13B}"/>
              </a:ext>
            </a:extLst>
          </p:cNvPr>
          <p:cNvPicPr>
            <a:picLocks noChangeAspect="1"/>
          </p:cNvPicPr>
          <p:nvPr/>
        </p:nvPicPr>
        <p:blipFill>
          <a:blip r:embed="rId3"/>
          <a:srcRect/>
          <a:stretch/>
        </p:blipFill>
        <p:spPr>
          <a:xfrm>
            <a:off x="2336633" y="1445134"/>
            <a:ext cx="7656452" cy="4017454"/>
          </a:xfrm>
          <a:prstGeom prst="rect">
            <a:avLst/>
          </a:prstGeom>
        </p:spPr>
      </p:pic>
      <p:sp>
        <p:nvSpPr>
          <p:cNvPr id="7" name="Rechteck 6">
            <a:extLst>
              <a:ext uri="{FF2B5EF4-FFF2-40B4-BE49-F238E27FC236}">
                <a16:creationId xmlns:a16="http://schemas.microsoft.com/office/drawing/2014/main" id="{315EA2F2-FC36-6843-82BC-55A9C813CC92}"/>
              </a:ext>
            </a:extLst>
          </p:cNvPr>
          <p:cNvSpPr/>
          <p:nvPr/>
        </p:nvSpPr>
        <p:spPr>
          <a:xfrm>
            <a:off x="148461" y="5298011"/>
            <a:ext cx="9339205" cy="275588"/>
          </a:xfrm>
          <a:prstGeom prst="rect">
            <a:avLst/>
          </a:prstGeom>
        </p:spPr>
        <p:txBody>
          <a:bodyPr wrap="square">
            <a:spAutoFit/>
          </a:bodyPr>
          <a:lstStyle/>
          <a:p>
            <a:pPr>
              <a:lnSpc>
                <a:spcPct val="107000"/>
              </a:lnSpc>
              <a:spcAft>
                <a:spcPts val="800"/>
              </a:spcAft>
            </a:pPr>
            <a:r>
              <a:rPr lang="de-DE" sz="1200" dirty="0">
                <a:ea typeface="Calibri" panose="020F0502020204030204" pitchFamily="34" charset="0"/>
                <a:cs typeface="Times New Roman" panose="02020603050405020304" pitchFamily="18" charset="0"/>
              </a:rPr>
              <a:t>Auswertung der Jahre 2005 - 2009</a:t>
            </a:r>
          </a:p>
        </p:txBody>
      </p:sp>
      <p:sp>
        <p:nvSpPr>
          <p:cNvPr id="8" name="Rechteck 7">
            <a:extLst>
              <a:ext uri="{FF2B5EF4-FFF2-40B4-BE49-F238E27FC236}">
                <a16:creationId xmlns:a16="http://schemas.microsoft.com/office/drawing/2014/main" id="{222921FE-FE23-DB48-B299-D25063479628}"/>
              </a:ext>
            </a:extLst>
          </p:cNvPr>
          <p:cNvSpPr/>
          <p:nvPr/>
        </p:nvSpPr>
        <p:spPr>
          <a:xfrm>
            <a:off x="2589270" y="5697538"/>
            <a:ext cx="9339205" cy="674287"/>
          </a:xfrm>
          <a:prstGeom prst="rect">
            <a:avLst/>
          </a:prstGeom>
        </p:spPr>
        <p:txBody>
          <a:bodyPr wrap="square" lIns="0" rIns="0">
            <a:spAutoFit/>
          </a:bodyPr>
          <a:lstStyle/>
          <a:p>
            <a:pPr algn="r">
              <a:lnSpc>
                <a:spcPct val="107000"/>
              </a:lnSpc>
              <a:spcAft>
                <a:spcPts val="800"/>
              </a:spcAft>
            </a:pPr>
            <a:r>
              <a:rPr lang="de-DE" sz="900" dirty="0">
                <a:solidFill>
                  <a:schemeClr val="tx2"/>
                </a:solidFill>
              </a:rPr>
              <a:t>Quelle: Vorndran, Ingeborg (Statistisches Bundesamt): Verkehrsmittel im Risikovergleich</a:t>
            </a:r>
            <a:br>
              <a:rPr lang="de-DE" sz="900" dirty="0">
                <a:solidFill>
                  <a:schemeClr val="bg1">
                    <a:lumMod val="50000"/>
                  </a:schemeClr>
                </a:solidFill>
              </a:rPr>
            </a:br>
            <a:r>
              <a:rPr lang="de-DE" sz="900" dirty="0">
                <a:hlinkClick r:id="rId4" tooltip="https://www.destatis.de/DE/Methoden/WISTA-Wirtschaft-und-Statistik/2010/12/unfallstatistik-122010.pdf;jsessionid=D31B4012D1D949BF94403C360F4169D2.internet741?__blob=publicationFile"/>
              </a:rPr>
              <a:t>https://www.destatis.de/DE/Methoden/WISTA-Wirtschaft-und-Statistik/2010/12/unfallstatistik-122010.pdf;jsessionid=D31B4012D1D949BF94403C360F4169D2.internet741?__blob=publicationFile</a:t>
            </a:r>
            <a:br>
              <a:rPr lang="de-DE" sz="900" dirty="0">
                <a:solidFill>
                  <a:schemeClr val="bg1">
                    <a:lumMod val="50000"/>
                  </a:schemeClr>
                </a:solidFill>
              </a:rPr>
            </a:br>
            <a:r>
              <a:rPr lang="de-DE" sz="900" dirty="0">
                <a:solidFill>
                  <a:schemeClr val="tx2"/>
                </a:solidFill>
              </a:rPr>
              <a:t>Grafik: VKM</a:t>
            </a:r>
            <a:endParaRPr lang="de-DE" sz="900" dirty="0">
              <a:solidFill>
                <a:schemeClr val="tx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807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41</a:t>
            </a:fld>
            <a:endParaRPr lang="de-DE" dirty="0"/>
          </a:p>
        </p:txBody>
      </p:sp>
      <p:sp>
        <p:nvSpPr>
          <p:cNvPr id="2" name="Titel 1"/>
          <p:cNvSpPr>
            <a:spLocks noGrp="1"/>
          </p:cNvSpPr>
          <p:nvPr>
            <p:ph type="title"/>
          </p:nvPr>
        </p:nvSpPr>
        <p:spPr/>
        <p:txBody>
          <a:bodyPr lIns="0"/>
          <a:lstStyle/>
          <a:p>
            <a:r>
              <a:rPr lang="de-DE" dirty="0"/>
              <a:t>Ihr neues Dienstfahrzeug?</a:t>
            </a:r>
          </a:p>
        </p:txBody>
      </p:sp>
      <p:pic>
        <p:nvPicPr>
          <p:cNvPr id="12" name="Grafik 11">
            <a:extLst>
              <a:ext uri="{FF2B5EF4-FFF2-40B4-BE49-F238E27FC236}">
                <a16:creationId xmlns:a16="http://schemas.microsoft.com/office/drawing/2014/main" id="{E4281683-C9D6-D144-BAA6-DD661B55B320}"/>
              </a:ext>
            </a:extLst>
          </p:cNvPr>
          <p:cNvPicPr>
            <a:picLocks noChangeAspect="1"/>
          </p:cNvPicPr>
          <p:nvPr/>
        </p:nvPicPr>
        <p:blipFill>
          <a:blip r:embed="rId2"/>
          <a:srcRect/>
          <a:stretch/>
        </p:blipFill>
        <p:spPr>
          <a:xfrm>
            <a:off x="10785405" y="188913"/>
            <a:ext cx="1130439" cy="1143000"/>
          </a:xfrm>
          <a:prstGeom prst="rect">
            <a:avLst/>
          </a:prstGeom>
        </p:spPr>
      </p:pic>
      <p:sp>
        <p:nvSpPr>
          <p:cNvPr id="8" name="Textplatzhalter 6">
            <a:extLst>
              <a:ext uri="{FF2B5EF4-FFF2-40B4-BE49-F238E27FC236}">
                <a16:creationId xmlns:a16="http://schemas.microsoft.com/office/drawing/2014/main" id="{F5E252BA-679A-154C-AA9B-B2FC90746A3F}"/>
              </a:ext>
            </a:extLst>
          </p:cNvPr>
          <p:cNvSpPr txBox="1">
            <a:spLocks/>
          </p:cNvSpPr>
          <p:nvPr/>
        </p:nvSpPr>
        <p:spPr>
          <a:xfrm>
            <a:off x="6166205" y="5746643"/>
            <a:ext cx="5774400" cy="163200"/>
          </a:xfrm>
          <a:prstGeom prst="rect">
            <a:avLst/>
          </a:prstGeom>
          <a:noFill/>
        </p:spPr>
        <p:txBody>
          <a:bodyPr vert="horz" lIns="0" tIns="0" rIns="0" bIns="0" rtlCol="0" anchor="ctr">
            <a:noAutofit/>
          </a:bodyPr>
          <a:lstStyle>
            <a:lvl1pPr marL="0" indent="0" algn="ctr"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sz="900" dirty="0">
                <a:solidFill>
                  <a:schemeClr val="tx2"/>
                </a:solidFill>
              </a:rPr>
              <a:t>Foto: </a:t>
            </a:r>
            <a:r>
              <a:rPr lang="de-DE" sz="900" dirty="0" err="1">
                <a:solidFill>
                  <a:schemeClr val="tx2"/>
                </a:solidFill>
              </a:rPr>
              <a:t>www.brompton.de</a:t>
            </a:r>
            <a:r>
              <a:rPr lang="de-DE" sz="900" dirty="0">
                <a:solidFill>
                  <a:schemeClr val="tx2"/>
                </a:solidFill>
              </a:rPr>
              <a:t> | </a:t>
            </a:r>
            <a:r>
              <a:rPr lang="de-DE" sz="900" dirty="0" err="1">
                <a:solidFill>
                  <a:schemeClr val="tx2"/>
                </a:solidFill>
              </a:rPr>
              <a:t>pd</a:t>
            </a:r>
            <a:r>
              <a:rPr lang="de-DE" sz="900" dirty="0">
                <a:solidFill>
                  <a:schemeClr val="tx2"/>
                </a:solidFill>
              </a:rPr>
              <a:t>-f</a:t>
            </a:r>
          </a:p>
        </p:txBody>
      </p:sp>
      <p:pic>
        <p:nvPicPr>
          <p:cNvPr id="5" name="Grafik 4">
            <a:extLst>
              <a:ext uri="{FF2B5EF4-FFF2-40B4-BE49-F238E27FC236}">
                <a16:creationId xmlns:a16="http://schemas.microsoft.com/office/drawing/2014/main" id="{6A6A78BA-0A45-E947-86C2-7AA78779CABB}"/>
              </a:ext>
            </a:extLst>
          </p:cNvPr>
          <p:cNvPicPr>
            <a:picLocks noChangeAspect="1"/>
          </p:cNvPicPr>
          <p:nvPr/>
        </p:nvPicPr>
        <p:blipFill rotWithShape="1">
          <a:blip r:embed="rId3"/>
          <a:srcRect l="68" t="32451" r="108" b="18306"/>
          <a:stretch/>
        </p:blipFill>
        <p:spPr>
          <a:xfrm>
            <a:off x="227014" y="1622837"/>
            <a:ext cx="11688830" cy="3833814"/>
          </a:xfrm>
          <a:prstGeom prst="rect">
            <a:avLst/>
          </a:prstGeom>
        </p:spPr>
      </p:pic>
    </p:spTree>
    <p:extLst>
      <p:ext uri="{BB962C8B-B14F-4D97-AF65-F5344CB8AC3E}">
        <p14:creationId xmlns:p14="http://schemas.microsoft.com/office/powerpoint/2010/main" val="22945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C14075F3-F5BF-419D-BE50-EBF9B68250F3}" type="slidenum">
              <a:rPr lang="de-DE" smtClean="0"/>
              <a:pPr/>
              <a:t>42</a:t>
            </a:fld>
            <a:endParaRPr lang="de-DE" dirty="0"/>
          </a:p>
        </p:txBody>
      </p:sp>
      <p:sp>
        <p:nvSpPr>
          <p:cNvPr id="2" name="Titel 1"/>
          <p:cNvSpPr>
            <a:spLocks noGrp="1"/>
          </p:cNvSpPr>
          <p:nvPr>
            <p:ph type="title"/>
          </p:nvPr>
        </p:nvSpPr>
        <p:spPr/>
        <p:txBody>
          <a:bodyPr lIns="0"/>
          <a:lstStyle/>
          <a:p>
            <a:r>
              <a:rPr lang="de-DE" dirty="0"/>
              <a:t>Park </a:t>
            </a:r>
            <a:r>
              <a:rPr lang="de-DE" dirty="0" err="1"/>
              <a:t>and</a:t>
            </a:r>
            <a:r>
              <a:rPr lang="de-DE" dirty="0"/>
              <a:t> Ride – Was also tun?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68861"/>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Bildplatzhalter 11"/>
          <p:cNvPicPr>
            <a:picLocks noChangeAspect="1"/>
          </p:cNvPicPr>
          <p:nvPr/>
        </p:nvPicPr>
        <p:blipFill>
          <a:blip r:embed="rId4"/>
          <a:srcRect/>
          <a:stretch/>
        </p:blipFill>
        <p:spPr>
          <a:xfrm>
            <a:off x="240001" y="1719263"/>
            <a:ext cx="3339961" cy="3339961"/>
          </a:xfrm>
          <a:prstGeom prst="rect">
            <a:avLst/>
          </a:prstGeom>
        </p:spPr>
      </p:pic>
      <p:sp>
        <p:nvSpPr>
          <p:cNvPr id="19" name="Inhaltsplatzhalter 18"/>
          <p:cNvSpPr>
            <a:spLocks noGrp="1"/>
          </p:cNvSpPr>
          <p:nvPr>
            <p:ph sz="quarter" idx="15"/>
          </p:nvPr>
        </p:nvSpPr>
        <p:spPr/>
        <p:txBody>
          <a:bodyPr>
            <a:noAutofit/>
          </a:bodyPr>
          <a:lstStyle/>
          <a:p>
            <a:pPr marL="457200" indent="-457200">
              <a:buFont typeface="Symbol" pitchFamily="2" charset="2"/>
              <a:buChar char="-"/>
            </a:pPr>
            <a:r>
              <a:rPr lang="de-DE" sz="2800" dirty="0"/>
              <a:t>Kombination von Verkehrsmitteln prüfen</a:t>
            </a:r>
          </a:p>
          <a:p>
            <a:pPr marL="457200" indent="-457200">
              <a:buFont typeface="Symbol" pitchFamily="2" charset="2"/>
              <a:buChar char="-"/>
            </a:pPr>
            <a:r>
              <a:rPr lang="de-DE" sz="2800" dirty="0"/>
              <a:t>Angebote der Verkehrsbetriebe abklären</a:t>
            </a:r>
          </a:p>
          <a:p>
            <a:pPr marL="457200" indent="-457200">
              <a:buFont typeface="Symbol" pitchFamily="2" charset="2"/>
              <a:buChar char="-"/>
            </a:pPr>
            <a:r>
              <a:rPr lang="de-DE" sz="2800" dirty="0"/>
              <a:t>Park-and-Ride-Parkplätze erkunden</a:t>
            </a:r>
          </a:p>
          <a:p>
            <a:pPr marL="457200" indent="-457200">
              <a:buFont typeface="Symbol" pitchFamily="2" charset="2"/>
              <a:buChar char="-"/>
            </a:pPr>
            <a:r>
              <a:rPr lang="de-DE" sz="2800" dirty="0"/>
              <a:t>Gibt es Job-Tickets?</a:t>
            </a:r>
          </a:p>
          <a:p>
            <a:pPr marL="457200" indent="-457200">
              <a:buFont typeface="Symbol" pitchFamily="2" charset="2"/>
              <a:buChar char="-"/>
            </a:pPr>
            <a:r>
              <a:rPr lang="de-DE" sz="2800" dirty="0"/>
              <a:t>Wären Dienstfahrrad oder -</a:t>
            </a:r>
            <a:r>
              <a:rPr lang="de-DE" sz="2800" dirty="0" err="1"/>
              <a:t>Pedelec</a:t>
            </a:r>
            <a:r>
              <a:rPr lang="de-DE" sz="2800" dirty="0"/>
              <a:t> möglich?</a:t>
            </a:r>
          </a:p>
        </p:txBody>
      </p:sp>
      <p:sp>
        <p:nvSpPr>
          <p:cNvPr id="12" name="Interaktive Schaltfläche: Ende 11">
            <a:hlinkClick r:id="rId5" action="ppaction://hlinksldjump"/>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6" name="Grafik 15">
            <a:extLst>
              <a:ext uri="{FF2B5EF4-FFF2-40B4-BE49-F238E27FC236}">
                <a16:creationId xmlns:a16="http://schemas.microsoft.com/office/drawing/2014/main" id="{94AD2E05-A7B8-6140-A1EA-89D0F38A90A3}"/>
              </a:ext>
            </a:extLst>
          </p:cNvPr>
          <p:cNvPicPr>
            <a:picLocks noChangeAspect="1"/>
          </p:cNvPicPr>
          <p:nvPr/>
        </p:nvPicPr>
        <p:blipFill>
          <a:blip r:embed="rId6"/>
          <a:srcRect/>
          <a:stretch/>
        </p:blipFill>
        <p:spPr>
          <a:xfrm>
            <a:off x="10785405" y="188913"/>
            <a:ext cx="1130439" cy="1143000"/>
          </a:xfrm>
          <a:prstGeom prst="rect">
            <a:avLst/>
          </a:prstGeom>
        </p:spPr>
      </p:pic>
    </p:spTree>
    <p:extLst>
      <p:ext uri="{BB962C8B-B14F-4D97-AF65-F5344CB8AC3E}">
        <p14:creationId xmlns:p14="http://schemas.microsoft.com/office/powerpoint/2010/main" val="716973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8"/>
          </p:nvPr>
        </p:nvSpPr>
        <p:spPr/>
        <p:txBody>
          <a:bodyPr/>
          <a:lstStyle/>
          <a:p>
            <a:fld id="{C14075F3-F5BF-419D-BE50-EBF9B68250F3}" type="slidenum">
              <a:rPr lang="de-DE" smtClean="0"/>
              <a:pPr/>
              <a:t>43</a:t>
            </a:fld>
            <a:endParaRPr lang="de-DE" dirty="0"/>
          </a:p>
        </p:txBody>
      </p:sp>
      <p:sp>
        <p:nvSpPr>
          <p:cNvPr id="2" name="Titel 1"/>
          <p:cNvSpPr>
            <a:spLocks noGrp="1"/>
          </p:cNvSpPr>
          <p:nvPr>
            <p:ph type="title"/>
          </p:nvPr>
        </p:nvSpPr>
        <p:spPr/>
        <p:txBody>
          <a:bodyPr lIns="0"/>
          <a:lstStyle/>
          <a:p>
            <a:r>
              <a:rPr lang="de-DE" u="sng" dirty="0">
                <a:hlinkClick r:id="rId3"/>
              </a:rPr>
              <a:t>www.deinewege.info</a:t>
            </a:r>
            <a:r>
              <a:rPr lang="de-DE" dirty="0"/>
              <a:t> </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pic>
        <p:nvPicPr>
          <p:cNvPr id="17" name="Inhaltsplatzhalter 16">
            <a:extLst>
              <a:ext uri="{FF2B5EF4-FFF2-40B4-BE49-F238E27FC236}">
                <a16:creationId xmlns:a16="http://schemas.microsoft.com/office/drawing/2014/main" id="{BA617EBC-157B-A842-8813-0F547440D1C6}"/>
              </a:ext>
            </a:extLst>
          </p:cNvPr>
          <p:cNvPicPr>
            <a:picLocks noGrp="1" noChangeAspect="1"/>
          </p:cNvPicPr>
          <p:nvPr>
            <p:ph sz="quarter" idx="15"/>
          </p:nvPr>
        </p:nvPicPr>
        <p:blipFill>
          <a:blip r:embed="rId4"/>
          <a:stretch>
            <a:fillRect/>
          </a:stretch>
        </p:blipFill>
        <p:spPr>
          <a:xfrm>
            <a:off x="241300" y="2326289"/>
            <a:ext cx="4170710" cy="719652"/>
          </a:xfrm>
        </p:spPr>
      </p:pic>
      <p:pic>
        <p:nvPicPr>
          <p:cNvPr id="20" name="Grafik 19">
            <a:extLst>
              <a:ext uri="{FF2B5EF4-FFF2-40B4-BE49-F238E27FC236}">
                <a16:creationId xmlns:a16="http://schemas.microsoft.com/office/drawing/2014/main" id="{94474356-B4DD-244E-8B86-BB5C03FABC18}"/>
              </a:ext>
            </a:extLst>
          </p:cNvPr>
          <p:cNvPicPr>
            <a:picLocks noChangeAspect="1"/>
          </p:cNvPicPr>
          <p:nvPr/>
        </p:nvPicPr>
        <p:blipFill>
          <a:blip r:embed="rId5"/>
          <a:stretch>
            <a:fillRect/>
          </a:stretch>
        </p:blipFill>
        <p:spPr>
          <a:xfrm>
            <a:off x="4572000" y="201857"/>
            <a:ext cx="6172734" cy="5285443"/>
          </a:xfrm>
          <a:prstGeom prst="rect">
            <a:avLst/>
          </a:prstGeom>
        </p:spPr>
      </p:pic>
    </p:spTree>
    <p:extLst>
      <p:ext uri="{BB962C8B-B14F-4D97-AF65-F5344CB8AC3E}">
        <p14:creationId xmlns:p14="http://schemas.microsoft.com/office/powerpoint/2010/main" val="2170316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 1">
            <a:extLst>
              <a:ext uri="{FF2B5EF4-FFF2-40B4-BE49-F238E27FC236}">
                <a16:creationId xmlns:a16="http://schemas.microsoft.com/office/drawing/2014/main" id="{08FAC0D5-0819-2745-B99D-3BDA79C54F61}"/>
              </a:ext>
            </a:extLst>
          </p:cNvPr>
          <p:cNvPicPr>
            <a:picLocks noChangeAspect="1"/>
          </p:cNvPicPr>
          <p:nvPr/>
        </p:nvPicPr>
        <p:blipFill rotWithShape="1">
          <a:blip r:embed="rId4"/>
          <a:srcRect l="1037" t="4964" r="-49" b="3015"/>
          <a:stretch/>
        </p:blipFill>
        <p:spPr>
          <a:xfrm>
            <a:off x="227013" y="149874"/>
            <a:ext cx="11701462" cy="5312713"/>
          </a:xfrm>
          <a:prstGeom prst="rect">
            <a:avLst/>
          </a:prstGeom>
        </p:spPr>
      </p:pic>
      <p:grpSp>
        <p:nvGrpSpPr>
          <p:cNvPr id="19" name="Gruppieren 18"/>
          <p:cNvGrpSpPr/>
          <p:nvPr/>
        </p:nvGrpSpPr>
        <p:grpSpPr>
          <a:xfrm>
            <a:off x="9919315" y="4556115"/>
            <a:ext cx="2272684" cy="722051"/>
            <a:chOff x="7439486" y="4625282"/>
            <a:chExt cx="1704513" cy="541538"/>
          </a:xfrm>
        </p:grpSpPr>
        <p:sp>
          <p:nvSpPr>
            <p:cNvPr id="20" name="Rechteck 1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1" name="Picture 2" descr="H:\Breuer\Bereich VA und Initiativen\Projekte\CD\Logos\VISIONZERO_logo\jpg\300dpi\VISIONZERO_logo_4c_300.jpg"/>
            <p:cNvPicPr>
              <a:picLocks noChangeAspect="1" noChangeArrowheads="1"/>
            </p:cNvPicPr>
            <p:nvPr userDrawn="1"/>
          </p:nvPicPr>
          <p:blipFill>
            <a:blip r:embed="rId5" cstate="print"/>
            <a:srcRect/>
            <a:stretch>
              <a:fillRect/>
            </a:stretch>
          </p:blipFill>
          <p:spPr bwMode="auto">
            <a:xfrm>
              <a:off x="7591725" y="4734819"/>
              <a:ext cx="1396859" cy="324000"/>
            </a:xfrm>
            <a:prstGeom prst="rect">
              <a:avLst/>
            </a:prstGeom>
            <a:noFill/>
          </p:spPr>
        </p:pic>
      </p:grpSp>
      <p:grpSp>
        <p:nvGrpSpPr>
          <p:cNvPr id="10" name="Gruppieren 9">
            <a:extLst>
              <a:ext uri="{FF2B5EF4-FFF2-40B4-BE49-F238E27FC236}">
                <a16:creationId xmlns:a16="http://schemas.microsoft.com/office/drawing/2014/main" id="{E6A5F914-FDAB-2441-971E-84CB9C12CD8E}"/>
              </a:ext>
            </a:extLst>
          </p:cNvPr>
          <p:cNvGrpSpPr/>
          <p:nvPr/>
        </p:nvGrpSpPr>
        <p:grpSpPr>
          <a:xfrm>
            <a:off x="9919315" y="4556115"/>
            <a:ext cx="2272684" cy="722051"/>
            <a:chOff x="7439486" y="4625282"/>
            <a:chExt cx="1704513" cy="541538"/>
          </a:xfrm>
        </p:grpSpPr>
        <p:sp>
          <p:nvSpPr>
            <p:cNvPr id="11" name="Rechteck 10">
              <a:extLst>
                <a:ext uri="{FF2B5EF4-FFF2-40B4-BE49-F238E27FC236}">
                  <a16:creationId xmlns:a16="http://schemas.microsoft.com/office/drawing/2014/main" id="{55EA7020-FFEB-7245-B937-13D52ECB05CF}"/>
                </a:ext>
              </a:extLst>
            </p:cNvPr>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2" name="Picture 2" descr="H:\Breuer\Bereich VA und Initiativen\Projekte\CD\Logos\VISIONZERO_logo\jpg\300dpi\VISIONZERO_logo_4c_300.jpg">
              <a:extLst>
                <a:ext uri="{FF2B5EF4-FFF2-40B4-BE49-F238E27FC236}">
                  <a16:creationId xmlns:a16="http://schemas.microsoft.com/office/drawing/2014/main" id="{60C94C2B-297F-6646-B22B-4E5C383D8648}"/>
                </a:ext>
              </a:extLst>
            </p:cNvPr>
            <p:cNvPicPr>
              <a:picLocks noChangeAspect="1" noChangeArrowheads="1"/>
            </p:cNvPicPr>
            <p:nvPr userDrawn="1"/>
          </p:nvPicPr>
          <p:blipFill>
            <a:blip r:embed="rId5" cstate="print"/>
            <a:srcRect/>
            <a:stretch>
              <a:fillRect/>
            </a:stretch>
          </p:blipFill>
          <p:spPr bwMode="auto">
            <a:xfrm>
              <a:off x="7591725" y="4734819"/>
              <a:ext cx="1396859" cy="324000"/>
            </a:xfrm>
            <a:prstGeom prst="rect">
              <a:avLst/>
            </a:prstGeom>
            <a:noFill/>
          </p:spPr>
        </p:pic>
      </p:grpSp>
      <p:sp>
        <p:nvSpPr>
          <p:cNvPr id="14" name="Textfeld 13">
            <a:extLst>
              <a:ext uri="{FF2B5EF4-FFF2-40B4-BE49-F238E27FC236}">
                <a16:creationId xmlns:a16="http://schemas.microsoft.com/office/drawing/2014/main" id="{D5A699E3-A956-E648-8538-AFE073F38042}"/>
              </a:ext>
            </a:extLst>
          </p:cNvPr>
          <p:cNvSpPr txBox="1"/>
          <p:nvPr/>
        </p:nvSpPr>
        <p:spPr>
          <a:xfrm>
            <a:off x="435274" y="793898"/>
            <a:ext cx="4136726" cy="1938992"/>
          </a:xfrm>
          <a:prstGeom prst="rect">
            <a:avLst/>
          </a:prstGeom>
          <a:noFill/>
        </p:spPr>
        <p:txBody>
          <a:bodyPr wrap="square" rtlCol="0">
            <a:spAutoFit/>
          </a:bodyPr>
          <a:lstStyle/>
          <a:p>
            <a:r>
              <a:rPr lang="de-DE" sz="6000" b="1" dirty="0">
                <a:solidFill>
                  <a:srgbClr val="11275D"/>
                </a:solidFill>
              </a:rPr>
              <a:t>Kommen Sie gut an.</a:t>
            </a:r>
          </a:p>
        </p:txBody>
      </p:sp>
    </p:spTree>
    <p:custDataLst>
      <p:tags r:id="rId1"/>
    </p:custDataLst>
    <p:extLst>
      <p:ext uri="{BB962C8B-B14F-4D97-AF65-F5344CB8AC3E}">
        <p14:creationId xmlns:p14="http://schemas.microsoft.com/office/powerpoint/2010/main" val="294266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lIns="0"/>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5</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accent1"/>
          </a:solidFill>
        </p:spPr>
        <p:txBody>
          <a:bodyPr vert="horz" lIns="162000" tIns="45720" rIns="162000" bIns="45720" rtlCol="0" anchor="ctr">
            <a:normAutofit fontScale="92500" lnSpcReduction="10000"/>
          </a:bodyPr>
          <a:lstStyle/>
          <a:p>
            <a:r>
              <a:rPr lang="de-DE" dirty="0">
                <a:solidFill>
                  <a:schemeClr val="bg1"/>
                </a:solidFill>
              </a:rPr>
              <a:t>Elektrisch fahren</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t>E-</a:t>
            </a:r>
            <a:r>
              <a:rPr lang="de-DE" dirty="0" err="1"/>
              <a:t>Scooter</a:t>
            </a:r>
            <a:endParaRPr lang="de-DE" dirty="0"/>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Fahrgemeinschaften</a:t>
            </a:r>
          </a:p>
        </p:txBody>
      </p:sp>
      <p:pic>
        <p:nvPicPr>
          <p:cNvPr id="14" name="Grafik 13">
            <a:extLst>
              <a:ext uri="{FF2B5EF4-FFF2-40B4-BE49-F238E27FC236}">
                <a16:creationId xmlns:a16="http://schemas.microsoft.com/office/drawing/2014/main" id="{8D27ED1C-F655-BD4F-98F6-AAC0BF1B2BAB}"/>
              </a:ext>
            </a:extLst>
          </p:cNvPr>
          <p:cNvPicPr>
            <a:picLocks noChangeAspect="1"/>
          </p:cNvPicPr>
          <p:nvPr/>
        </p:nvPicPr>
        <p:blipFill>
          <a:blip r:embed="rId2"/>
          <a:stretch>
            <a:fillRect/>
          </a:stretch>
        </p:blipFill>
        <p:spPr>
          <a:xfrm>
            <a:off x="10772775" y="188913"/>
            <a:ext cx="1155700" cy="1143000"/>
          </a:xfrm>
          <a:prstGeom prst="rect">
            <a:avLst/>
          </a:prstGeom>
        </p:spPr>
      </p:pic>
      <p:sp>
        <p:nvSpPr>
          <p:cNvPr id="16" name="Textplatzhalter 11">
            <a:extLst>
              <a:ext uri="{FF2B5EF4-FFF2-40B4-BE49-F238E27FC236}">
                <a16:creationId xmlns:a16="http://schemas.microsoft.com/office/drawing/2014/main" id="{31F393CC-3BE1-D24D-BC03-6308615A6404}"/>
              </a:ext>
            </a:extLst>
          </p:cNvPr>
          <p:cNvSpPr>
            <a:spLocks noGrp="1"/>
          </p:cNvSpPr>
          <p:nvPr>
            <p:ph type="body" sz="quarter" idx="19"/>
          </p:nvPr>
        </p:nvSpPr>
        <p:spPr>
          <a:xfrm>
            <a:off x="240000" y="3384739"/>
            <a:ext cx="432000" cy="384000"/>
          </a:xfrm>
        </p:spPr>
        <p:txBody>
          <a:bodyPr>
            <a:normAutofit fontScale="92500" lnSpcReduction="10000"/>
          </a:bodyPr>
          <a:lstStyle/>
          <a:p>
            <a:endParaRPr lang="de-DE" dirty="0"/>
          </a:p>
        </p:txBody>
      </p:sp>
      <p:sp>
        <p:nvSpPr>
          <p:cNvPr id="17" name="Textplatzhalter 14">
            <a:extLst>
              <a:ext uri="{FF2B5EF4-FFF2-40B4-BE49-F238E27FC236}">
                <a16:creationId xmlns:a16="http://schemas.microsoft.com/office/drawing/2014/main" id="{08EDCC77-D20A-154C-8CF0-7261E25C9DAD}"/>
              </a:ext>
            </a:extLst>
          </p:cNvPr>
          <p:cNvSpPr>
            <a:spLocks noGrp="1"/>
          </p:cNvSpPr>
          <p:nvPr>
            <p:ph type="body" sz="quarter" idx="20"/>
          </p:nvPr>
        </p:nvSpPr>
        <p:spPr>
          <a:xfrm>
            <a:off x="892265" y="3384739"/>
            <a:ext cx="11054203" cy="384000"/>
          </a:xfrm>
        </p:spPr>
        <p:txBody>
          <a:bodyPr>
            <a:normAutofit fontScale="92500" lnSpcReduction="10000"/>
          </a:bodyPr>
          <a:lstStyle/>
          <a:p>
            <a:r>
              <a:rPr lang="de-DE" dirty="0"/>
              <a:t>Übernahme von Dienstwagen</a:t>
            </a:r>
            <a:endParaRPr lang="de-DE" dirty="0">
              <a:hlinkClick r:id="rId3" action="ppaction://hlinksldjump"/>
            </a:endParaRPr>
          </a:p>
        </p:txBody>
      </p:sp>
      <p:sp>
        <p:nvSpPr>
          <p:cNvPr id="18" name="Textplatzhalter 11">
            <a:extLst>
              <a:ext uri="{FF2B5EF4-FFF2-40B4-BE49-F238E27FC236}">
                <a16:creationId xmlns:a16="http://schemas.microsoft.com/office/drawing/2014/main" id="{CF1A8513-E037-3F4B-9C34-CDFCD01A625B}"/>
              </a:ext>
            </a:extLst>
          </p:cNvPr>
          <p:cNvSpPr txBox="1">
            <a:spLocks/>
          </p:cNvSpPr>
          <p:nvPr/>
        </p:nvSpPr>
        <p:spPr>
          <a:xfrm>
            <a:off x="240000" y="3948817"/>
            <a:ext cx="432000" cy="384000"/>
          </a:xfrm>
          <a:prstGeom prst="rect">
            <a:avLst/>
          </a:prstGeom>
          <a:solidFill>
            <a:schemeClr val="accent1"/>
          </a:solidFill>
        </p:spPr>
        <p:txBody>
          <a:bodyPr vert="horz" lIns="72000" tIns="45720" rIns="72000" bIns="45720" rtlCol="0" anchor="ctr">
            <a:normAutofit fontScale="92500" lnSpcReduction="10000"/>
          </a:bodyPr>
          <a:lstStyle>
            <a:lvl1pPr marL="0" indent="0" algn="r" defTabSz="1219170" rtl="0" eaLnBrk="1" latinLnBrk="0" hangingPunct="1">
              <a:lnSpc>
                <a:spcPct val="100000"/>
              </a:lnSpc>
              <a:spcBef>
                <a:spcPts val="0"/>
              </a:spcBef>
              <a:spcAft>
                <a:spcPts val="1067"/>
              </a:spcAft>
              <a:buFontTx/>
              <a:buNone/>
              <a:defRPr sz="2133" b="0" kern="1200">
                <a:solidFill>
                  <a:schemeClr val="bg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de-DE" dirty="0"/>
          </a:p>
        </p:txBody>
      </p:sp>
      <p:sp>
        <p:nvSpPr>
          <p:cNvPr id="19" name="Textplatzhalter 14">
            <a:extLst>
              <a:ext uri="{FF2B5EF4-FFF2-40B4-BE49-F238E27FC236}">
                <a16:creationId xmlns:a16="http://schemas.microsoft.com/office/drawing/2014/main" id="{4BE6EDC0-BD0B-3143-A589-0F841EBD3580}"/>
              </a:ext>
            </a:extLst>
          </p:cNvPr>
          <p:cNvSpPr txBox="1">
            <a:spLocks/>
          </p:cNvSpPr>
          <p:nvPr/>
        </p:nvSpPr>
        <p:spPr>
          <a:xfrm>
            <a:off x="892265" y="3948817"/>
            <a:ext cx="11054203" cy="384000"/>
          </a:xfrm>
          <a:prstGeom prst="rect">
            <a:avLst/>
          </a:prstGeom>
          <a:solidFill>
            <a:schemeClr val="bg1">
              <a:lumMod val="95000"/>
            </a:schemeClr>
          </a:solidFill>
        </p:spPr>
        <p:txBody>
          <a:bodyPr vert="horz" lIns="162000" tIns="45720" rIns="162000" bIns="45720" rtlCol="0" anchor="ctr">
            <a:normAutofit fontScale="92500" lnSpcReduction="10000"/>
          </a:bodyPr>
          <a:lstStyle>
            <a:lvl1pPr marL="0" indent="0" algn="l" defTabSz="1219170" rtl="0" eaLnBrk="1" latinLnBrk="0" hangingPunct="1">
              <a:lnSpc>
                <a:spcPct val="100000"/>
              </a:lnSpc>
              <a:spcBef>
                <a:spcPts val="0"/>
              </a:spcBef>
              <a:spcAft>
                <a:spcPts val="1067"/>
              </a:spcAft>
              <a:buFontTx/>
              <a:buNone/>
              <a:defRPr sz="2133" b="0" kern="1200">
                <a:solidFill>
                  <a:schemeClr val="accent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de-DE" dirty="0"/>
              <a:t>Park and Ride</a:t>
            </a:r>
            <a:endParaRPr lang="de-DE" dirty="0">
              <a:hlinkClick r:id="rId3" action="ppaction://hlinksldjump"/>
            </a:endParaRPr>
          </a:p>
        </p:txBody>
      </p:sp>
    </p:spTree>
    <p:extLst>
      <p:ext uri="{BB962C8B-B14F-4D97-AF65-F5344CB8AC3E}">
        <p14:creationId xmlns:p14="http://schemas.microsoft.com/office/powerpoint/2010/main" val="415405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5"/>
          <p:cNvSpPr>
            <a:spLocks noGrp="1"/>
          </p:cNvSpPr>
          <p:nvPr>
            <p:ph type="sldNum" sz="quarter" idx="17"/>
          </p:nvPr>
        </p:nvSpPr>
        <p:spPr/>
        <p:txBody>
          <a:bodyPr/>
          <a:lstStyle/>
          <a:p>
            <a:fld id="{C14075F3-F5BF-419D-BE50-EBF9B68250F3}" type="slidenum">
              <a:rPr lang="de-DE" smtClean="0"/>
              <a:pPr/>
              <a:t>6</a:t>
            </a:fld>
            <a:endParaRPr lang="de-DE" dirty="0"/>
          </a:p>
        </p:txBody>
      </p:sp>
      <p:pic>
        <p:nvPicPr>
          <p:cNvPr id="15" name="Grafik 14">
            <a:extLst>
              <a:ext uri="{FF2B5EF4-FFF2-40B4-BE49-F238E27FC236}">
                <a16:creationId xmlns:a16="http://schemas.microsoft.com/office/drawing/2014/main" id="{E0F70E38-5383-2241-B61F-105180E88D5D}"/>
              </a:ext>
            </a:extLst>
          </p:cNvPr>
          <p:cNvPicPr/>
          <p:nvPr/>
        </p:nvPicPr>
        <p:blipFill rotWithShape="1">
          <a:blip r:embed="rId3"/>
          <a:srcRect l="10582" t="18526" r="18981" b="11488"/>
          <a:stretch/>
        </p:blipFill>
        <p:spPr bwMode="auto">
          <a:xfrm>
            <a:off x="0" y="-36513"/>
            <a:ext cx="12192000" cy="6894513"/>
          </a:xfrm>
          <a:prstGeom prst="rect">
            <a:avLst/>
          </a:prstGeom>
          <a:ln>
            <a:noFill/>
          </a:ln>
          <a:extLst>
            <a:ext uri="{53640926-AAD7-44D8-BBD7-CCE9431645EC}">
              <a14:shadowObscured xmlns:a14="http://schemas.microsoft.com/office/drawing/2010/main"/>
            </a:ext>
          </a:extLst>
        </p:spPr>
      </p:pic>
      <p:pic>
        <p:nvPicPr>
          <p:cNvPr id="16" name="Grafik 15">
            <a:extLst>
              <a:ext uri="{FF2B5EF4-FFF2-40B4-BE49-F238E27FC236}">
                <a16:creationId xmlns:a16="http://schemas.microsoft.com/office/drawing/2014/main" id="{28836A78-E120-6844-86B2-AD889791CEC1}"/>
              </a:ext>
            </a:extLst>
          </p:cNvPr>
          <p:cNvPicPr>
            <a:picLocks noChangeAspect="1"/>
          </p:cNvPicPr>
          <p:nvPr/>
        </p:nvPicPr>
        <p:blipFill>
          <a:blip r:embed="rId4"/>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1794391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Elektrisch fahren - verschiedene Konzepte</a:t>
            </a:r>
          </a:p>
        </p:txBody>
      </p:sp>
      <p:sp>
        <p:nvSpPr>
          <p:cNvPr id="4" name="Foliennummernplatzhalter 3"/>
          <p:cNvSpPr>
            <a:spLocks noGrp="1"/>
          </p:cNvSpPr>
          <p:nvPr>
            <p:ph type="sldNum" sz="quarter" idx="16"/>
          </p:nvPr>
        </p:nvSpPr>
        <p:spPr/>
        <p:txBody>
          <a:bodyPr/>
          <a:lstStyle/>
          <a:p>
            <a:fld id="{C14075F3-F5BF-419D-BE50-EBF9B68250F3}" type="slidenum">
              <a:rPr lang="de-DE" smtClean="0"/>
              <a:pPr/>
              <a:t>7</a:t>
            </a:fld>
            <a:endParaRPr lang="de-DE" dirty="0"/>
          </a:p>
        </p:txBody>
      </p:sp>
      <p:graphicFrame>
        <p:nvGraphicFramePr>
          <p:cNvPr id="10" name="Tabelle 9">
            <a:extLst>
              <a:ext uri="{FF2B5EF4-FFF2-40B4-BE49-F238E27FC236}">
                <a16:creationId xmlns:a16="http://schemas.microsoft.com/office/drawing/2014/main" id="{AB3EDADA-565B-3B45-A25F-5D00B1577C6D}"/>
              </a:ext>
            </a:extLst>
          </p:cNvPr>
          <p:cNvGraphicFramePr>
            <a:graphicFrameLocks noGrp="1"/>
          </p:cNvGraphicFramePr>
          <p:nvPr>
            <p:extLst>
              <p:ext uri="{D42A27DB-BD31-4B8C-83A1-F6EECF244321}">
                <p14:modId xmlns:p14="http://schemas.microsoft.com/office/powerpoint/2010/main" val="563750269"/>
              </p:ext>
            </p:extLst>
          </p:nvPr>
        </p:nvGraphicFramePr>
        <p:xfrm>
          <a:off x="241300" y="1628775"/>
          <a:ext cx="11687175" cy="2926080"/>
        </p:xfrm>
        <a:graphic>
          <a:graphicData uri="http://schemas.openxmlformats.org/drawingml/2006/table">
            <a:tbl>
              <a:tblPr firstRow="1" bandRow="1">
                <a:tableStyleId>{5C22544A-7EE6-4342-B048-85BDC9FD1C3A}</a:tableStyleId>
              </a:tblPr>
              <a:tblGrid>
                <a:gridCol w="3895725">
                  <a:extLst>
                    <a:ext uri="{9D8B030D-6E8A-4147-A177-3AD203B41FA5}">
                      <a16:colId xmlns:a16="http://schemas.microsoft.com/office/drawing/2014/main" val="3167256316"/>
                    </a:ext>
                  </a:extLst>
                </a:gridCol>
                <a:gridCol w="3895725">
                  <a:extLst>
                    <a:ext uri="{9D8B030D-6E8A-4147-A177-3AD203B41FA5}">
                      <a16:colId xmlns:a16="http://schemas.microsoft.com/office/drawing/2014/main" val="2684027460"/>
                    </a:ext>
                  </a:extLst>
                </a:gridCol>
                <a:gridCol w="3895725">
                  <a:extLst>
                    <a:ext uri="{9D8B030D-6E8A-4147-A177-3AD203B41FA5}">
                      <a16:colId xmlns:a16="http://schemas.microsoft.com/office/drawing/2014/main" val="767585004"/>
                    </a:ext>
                  </a:extLst>
                </a:gridCol>
              </a:tblGrid>
              <a:tr h="370840">
                <a:tc>
                  <a:txBody>
                    <a:bodyPr/>
                    <a:lstStyle/>
                    <a:p>
                      <a:r>
                        <a:rPr lang="de-DE" dirty="0">
                          <a:ea typeface="Calibri" panose="020F0502020204030204" pitchFamily="34" charset="0"/>
                          <a:cs typeface="Times New Roman" panose="02020603050405020304" pitchFamily="18" charset="0"/>
                        </a:rPr>
                        <a:t>Elektroauto</a:t>
                      </a:r>
                      <a:endParaRPr lang="de-DE" dirty="0"/>
                    </a:p>
                  </a:txBody>
                  <a:tcPr/>
                </a:tc>
                <a:tc>
                  <a:txBody>
                    <a:bodyPr/>
                    <a:lstStyle/>
                    <a:p>
                      <a:r>
                        <a:rPr lang="de-DE" dirty="0" err="1">
                          <a:ea typeface="Calibri" panose="020F0502020204030204" pitchFamily="34" charset="0"/>
                          <a:cs typeface="Times New Roman" panose="02020603050405020304" pitchFamily="18" charset="0"/>
                        </a:rPr>
                        <a:t>Plug-in</a:t>
                      </a:r>
                      <a:r>
                        <a:rPr lang="de-DE" dirty="0">
                          <a:ea typeface="Calibri" panose="020F0502020204030204" pitchFamily="34" charset="0"/>
                          <a:cs typeface="Times New Roman" panose="02020603050405020304" pitchFamily="18" charset="0"/>
                        </a:rPr>
                        <a:t>-Hybrid</a:t>
                      </a:r>
                      <a:endParaRPr lang="de-DE" dirty="0"/>
                    </a:p>
                  </a:txBody>
                  <a:tcPr/>
                </a:tc>
                <a:tc>
                  <a:txBody>
                    <a:bodyPr/>
                    <a:lstStyle/>
                    <a:p>
                      <a:r>
                        <a:rPr lang="de-DE" dirty="0">
                          <a:ea typeface="Calibri" panose="020F0502020204030204" pitchFamily="34" charset="0"/>
                          <a:cs typeface="Times New Roman" panose="02020603050405020304" pitchFamily="18" charset="0"/>
                        </a:rPr>
                        <a:t>Vollhybrid</a:t>
                      </a:r>
                      <a:endParaRPr lang="de-DE" dirty="0"/>
                    </a:p>
                  </a:txBody>
                  <a:tcPr/>
                </a:tc>
                <a:extLst>
                  <a:ext uri="{0D108BD9-81ED-4DB2-BD59-A6C34878D82A}">
                    <a16:rowId xmlns:a16="http://schemas.microsoft.com/office/drawing/2014/main" val="441009403"/>
                  </a:ext>
                </a:extLst>
              </a:tr>
              <a:tr h="370840">
                <a:tc>
                  <a:txBody>
                    <a:bodyPr/>
                    <a:lstStyle/>
                    <a:p>
                      <a:r>
                        <a:rPr lang="de-DE" dirty="0">
                          <a:ea typeface="Calibri" panose="020F0502020204030204" pitchFamily="34" charset="0"/>
                          <a:cs typeface="Times New Roman" panose="02020603050405020304" pitchFamily="18" charset="0"/>
                        </a:rPr>
                        <a:t>BEV</a:t>
                      </a:r>
                      <a:endParaRPr lang="de-DE" dirty="0"/>
                    </a:p>
                  </a:txBody>
                  <a:tcPr/>
                </a:tc>
                <a:tc>
                  <a:txBody>
                    <a:bodyPr/>
                    <a:lstStyle/>
                    <a:p>
                      <a:r>
                        <a:rPr lang="de-DE" dirty="0">
                          <a:ea typeface="Calibri" panose="020F0502020204030204" pitchFamily="34" charset="0"/>
                          <a:cs typeface="Times New Roman" panose="02020603050405020304" pitchFamily="18" charset="0"/>
                        </a:rPr>
                        <a:t>PHEV</a:t>
                      </a:r>
                      <a:endParaRPr lang="de-DE" dirty="0"/>
                    </a:p>
                  </a:txBody>
                  <a:tcPr/>
                </a:tc>
                <a:tc>
                  <a:txBody>
                    <a:bodyPr/>
                    <a:lstStyle/>
                    <a:p>
                      <a:r>
                        <a:rPr lang="de-DE" dirty="0">
                          <a:ea typeface="Calibri" panose="020F0502020204030204" pitchFamily="34" charset="0"/>
                          <a:cs typeface="Times New Roman" panose="02020603050405020304" pitchFamily="18" charset="0"/>
                        </a:rPr>
                        <a:t>HEV</a:t>
                      </a:r>
                      <a:endParaRPr lang="de-DE" dirty="0"/>
                    </a:p>
                  </a:txBody>
                  <a:tcPr/>
                </a:tc>
                <a:extLst>
                  <a:ext uri="{0D108BD9-81ED-4DB2-BD59-A6C34878D82A}">
                    <a16:rowId xmlns:a16="http://schemas.microsoft.com/office/drawing/2014/main" val="1658231344"/>
                  </a:ext>
                </a:extLst>
              </a:tr>
              <a:tr h="370840">
                <a:tc>
                  <a:txBody>
                    <a:bodyPr/>
                    <a:lstStyle/>
                    <a:p>
                      <a:r>
                        <a:rPr lang="de-DE" dirty="0">
                          <a:ea typeface="Calibri" panose="020F0502020204030204" pitchFamily="34" charset="0"/>
                          <a:cs typeface="Times New Roman" panose="02020603050405020304" pitchFamily="18" charset="0"/>
                        </a:rPr>
                        <a:t>Elektromotor</a:t>
                      </a:r>
                      <a:endParaRPr lang="de-DE"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ea typeface="Calibri" panose="020F0502020204030204" pitchFamily="34" charset="0"/>
                          <a:cs typeface="Times New Roman" panose="02020603050405020304" pitchFamily="18" charset="0"/>
                        </a:rPr>
                        <a:t>Elektro- und Verbrennungsmotor</a:t>
                      </a:r>
                      <a:endParaRPr lang="de-DE" dirty="0"/>
                    </a:p>
                  </a:txBody>
                  <a:tcPr/>
                </a:tc>
                <a:tc>
                  <a:txBody>
                    <a:bodyPr/>
                    <a:lstStyle/>
                    <a:p>
                      <a:r>
                        <a:rPr lang="de-DE" dirty="0">
                          <a:ea typeface="Calibri" panose="020F0502020204030204" pitchFamily="34" charset="0"/>
                          <a:cs typeface="Times New Roman" panose="02020603050405020304" pitchFamily="18" charset="0"/>
                        </a:rPr>
                        <a:t>Elektro- und Verbrennungsmotor</a:t>
                      </a:r>
                      <a:endParaRPr lang="de-DE" dirty="0"/>
                    </a:p>
                  </a:txBody>
                  <a:tcPr/>
                </a:tc>
                <a:extLst>
                  <a:ext uri="{0D108BD9-81ED-4DB2-BD59-A6C34878D82A}">
                    <a16:rowId xmlns:a16="http://schemas.microsoft.com/office/drawing/2014/main" val="215816783"/>
                  </a:ext>
                </a:extLst>
              </a:tr>
              <a:tr h="370840">
                <a:tc>
                  <a:txBody>
                    <a:bodyPr/>
                    <a:lstStyle/>
                    <a:p>
                      <a:r>
                        <a:rPr lang="de-DE" dirty="0">
                          <a:ea typeface="Calibri" panose="020F0502020204030204" pitchFamily="34" charset="0"/>
                          <a:cs typeface="Times New Roman" panose="02020603050405020304" pitchFamily="18" charset="0"/>
                        </a:rPr>
                        <a:t>Aufladen an Wandladestation (</a:t>
                      </a:r>
                      <a:r>
                        <a:rPr lang="de-DE" dirty="0" err="1">
                          <a:ea typeface="Calibri" panose="020F0502020204030204" pitchFamily="34" charset="0"/>
                          <a:cs typeface="Times New Roman" panose="02020603050405020304" pitchFamily="18" charset="0"/>
                        </a:rPr>
                        <a:t>Wallbox</a:t>
                      </a:r>
                      <a:r>
                        <a:rPr lang="de-DE" dirty="0">
                          <a:ea typeface="Calibri" panose="020F0502020204030204" pitchFamily="34" charset="0"/>
                          <a:cs typeface="Times New Roman" panose="02020603050405020304" pitchFamily="18" charset="0"/>
                        </a:rPr>
                        <a:t>) oder Ladesäule</a:t>
                      </a:r>
                      <a:endParaRPr lang="de-DE" dirty="0"/>
                    </a:p>
                  </a:txBody>
                  <a:tcPr/>
                </a:tc>
                <a:tc>
                  <a:txBody>
                    <a:bodyPr/>
                    <a:lstStyle/>
                    <a:p>
                      <a:r>
                        <a:rPr lang="de-DE" dirty="0">
                          <a:ea typeface="Calibri" panose="020F0502020204030204" pitchFamily="34" charset="0"/>
                          <a:cs typeface="Times New Roman" panose="02020603050405020304" pitchFamily="18" charset="0"/>
                        </a:rPr>
                        <a:t>Akku kann an Säule geladen</a:t>
                      </a:r>
                      <a:r>
                        <a:rPr lang="de-DE" sz="1800" dirty="0">
                          <a:ea typeface="Calibri" panose="020F0502020204030204" pitchFamily="34" charset="0"/>
                          <a:cs typeface="Times New Roman" panose="02020603050405020304" pitchFamily="18" charset="0"/>
                        </a:rPr>
                        <a:t> </a:t>
                      </a:r>
                      <a:r>
                        <a:rPr lang="de-DE" dirty="0">
                          <a:ea typeface="Calibri" panose="020F0502020204030204" pitchFamily="34" charset="0"/>
                          <a:cs typeface="Times New Roman" panose="02020603050405020304" pitchFamily="18" charset="0"/>
                        </a:rPr>
                        <a:t>werden</a:t>
                      </a:r>
                      <a:endParaRPr lang="de-DE" dirty="0"/>
                    </a:p>
                  </a:txBody>
                  <a:tcPr/>
                </a:tc>
                <a:tc>
                  <a:txBody>
                    <a:bodyPr/>
                    <a:lstStyle/>
                    <a:p>
                      <a:r>
                        <a:rPr lang="de-DE" dirty="0">
                          <a:ea typeface="Calibri" panose="020F0502020204030204" pitchFamily="34" charset="0"/>
                          <a:cs typeface="Times New Roman" panose="02020603050405020304" pitchFamily="18" charset="0"/>
                        </a:rPr>
                        <a:t>Akku wird von Motor geladen</a:t>
                      </a:r>
                      <a:endParaRPr lang="de-DE" dirty="0"/>
                    </a:p>
                  </a:txBody>
                  <a:tcPr/>
                </a:tc>
                <a:extLst>
                  <a:ext uri="{0D108BD9-81ED-4DB2-BD59-A6C34878D82A}">
                    <a16:rowId xmlns:a16="http://schemas.microsoft.com/office/drawing/2014/main" val="338252198"/>
                  </a:ext>
                </a:extLst>
              </a:tr>
            </a:tbl>
          </a:graphicData>
        </a:graphic>
      </p:graphicFrame>
      <p:pic>
        <p:nvPicPr>
          <p:cNvPr id="15" name="Grafik 14">
            <a:extLst>
              <a:ext uri="{FF2B5EF4-FFF2-40B4-BE49-F238E27FC236}">
                <a16:creationId xmlns:a16="http://schemas.microsoft.com/office/drawing/2014/main" id="{43DE3F30-159A-2543-8147-E20650024BF3}"/>
              </a:ext>
            </a:extLst>
          </p:cNvPr>
          <p:cNvPicPr>
            <a:picLocks noChangeAspect="1"/>
          </p:cNvPicPr>
          <p:nvPr/>
        </p:nvPicPr>
        <p:blipFill>
          <a:blip r:embed="rId3"/>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259513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Elektrisch fahren – keine Kupplung, kein Getriebe</a:t>
            </a:r>
          </a:p>
        </p:txBody>
      </p:sp>
      <p:sp>
        <p:nvSpPr>
          <p:cNvPr id="4" name="Foliennummernplatzhalter 3"/>
          <p:cNvSpPr>
            <a:spLocks noGrp="1"/>
          </p:cNvSpPr>
          <p:nvPr>
            <p:ph type="sldNum" sz="quarter" idx="16"/>
          </p:nvPr>
        </p:nvSpPr>
        <p:spPr/>
        <p:txBody>
          <a:bodyPr/>
          <a:lstStyle/>
          <a:p>
            <a:fld id="{C14075F3-F5BF-419D-BE50-EBF9B68250F3}" type="slidenum">
              <a:rPr lang="de-DE" smtClean="0"/>
              <a:pPr/>
              <a:t>8</a:t>
            </a:fld>
            <a:endParaRPr lang="de-DE" dirty="0"/>
          </a:p>
        </p:txBody>
      </p:sp>
      <p:sp>
        <p:nvSpPr>
          <p:cNvPr id="7" name="Textplatzhalter 6"/>
          <p:cNvSpPr>
            <a:spLocks noGrp="1"/>
          </p:cNvSpPr>
          <p:nvPr>
            <p:ph type="body" sz="quarter" idx="14"/>
          </p:nvPr>
        </p:nvSpPr>
        <p:spPr/>
        <p:txBody>
          <a:bodyPr vert="horz" lIns="0" tIns="0" rIns="0" bIns="0" rtlCol="0">
            <a:noAutofit/>
          </a:bodyPr>
          <a:lstStyle/>
          <a:p>
            <a:pPr algn="r"/>
            <a:r>
              <a:rPr lang="de-DE" dirty="0">
                <a:cs typeface="+mn-cs"/>
              </a:rPr>
              <a:t>Fotos: VKM</a:t>
            </a:r>
          </a:p>
        </p:txBody>
      </p:sp>
      <p:pic>
        <p:nvPicPr>
          <p:cNvPr id="10" name="Grafik 9">
            <a:extLst>
              <a:ext uri="{FF2B5EF4-FFF2-40B4-BE49-F238E27FC236}">
                <a16:creationId xmlns:a16="http://schemas.microsoft.com/office/drawing/2014/main" id="{3EAFB891-7028-5745-861A-202C873AA482}"/>
              </a:ext>
            </a:extLst>
          </p:cNvPr>
          <p:cNvPicPr>
            <a:picLocks noChangeAspect="1"/>
          </p:cNvPicPr>
          <p:nvPr/>
        </p:nvPicPr>
        <p:blipFill rotWithShape="1">
          <a:blip r:embed="rId3"/>
          <a:srcRect l="12527" t="28713" r="25959" b="28518"/>
          <a:stretch/>
        </p:blipFill>
        <p:spPr>
          <a:xfrm>
            <a:off x="4572000" y="1628775"/>
            <a:ext cx="7356475" cy="3833813"/>
          </a:xfrm>
          <a:prstGeom prst="rect">
            <a:avLst/>
          </a:prstGeom>
        </p:spPr>
      </p:pic>
      <p:pic>
        <p:nvPicPr>
          <p:cNvPr id="13" name="Grafik 12">
            <a:extLst>
              <a:ext uri="{FF2B5EF4-FFF2-40B4-BE49-F238E27FC236}">
                <a16:creationId xmlns:a16="http://schemas.microsoft.com/office/drawing/2014/main" id="{9B52D1A0-3171-5948-AADD-DAD06AA19247}"/>
              </a:ext>
            </a:extLst>
          </p:cNvPr>
          <p:cNvPicPr>
            <a:picLocks noChangeAspect="1"/>
          </p:cNvPicPr>
          <p:nvPr/>
        </p:nvPicPr>
        <p:blipFill rotWithShape="1">
          <a:blip r:embed="rId4"/>
          <a:srcRect l="18924" t="12118" r="12867" b="6062"/>
          <a:stretch/>
        </p:blipFill>
        <p:spPr>
          <a:xfrm>
            <a:off x="227013" y="1628775"/>
            <a:ext cx="4264025" cy="3833813"/>
          </a:xfrm>
          <a:prstGeom prst="rect">
            <a:avLst/>
          </a:prstGeom>
        </p:spPr>
      </p:pic>
      <p:pic>
        <p:nvPicPr>
          <p:cNvPr id="14" name="Grafik 13">
            <a:extLst>
              <a:ext uri="{FF2B5EF4-FFF2-40B4-BE49-F238E27FC236}">
                <a16:creationId xmlns:a16="http://schemas.microsoft.com/office/drawing/2014/main" id="{E11D008F-D981-9644-89D0-9754D995DA21}"/>
              </a:ext>
            </a:extLst>
          </p:cNvPr>
          <p:cNvPicPr>
            <a:picLocks noChangeAspect="1"/>
          </p:cNvPicPr>
          <p:nvPr/>
        </p:nvPicPr>
        <p:blipFill>
          <a:blip r:embed="rId5"/>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337752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anchor="b"/>
          <a:lstStyle/>
          <a:p>
            <a:r>
              <a:rPr lang="de-DE" dirty="0"/>
              <a:t>Was die Reichweite beeinflusst</a:t>
            </a:r>
          </a:p>
        </p:txBody>
      </p:sp>
      <p:sp>
        <p:nvSpPr>
          <p:cNvPr id="4" name="Foliennummernplatzhalter 3"/>
          <p:cNvSpPr>
            <a:spLocks noGrp="1"/>
          </p:cNvSpPr>
          <p:nvPr>
            <p:ph type="sldNum" sz="quarter" idx="16"/>
          </p:nvPr>
        </p:nvSpPr>
        <p:spPr/>
        <p:txBody>
          <a:bodyPr/>
          <a:lstStyle/>
          <a:p>
            <a:fld id="{C14075F3-F5BF-419D-BE50-EBF9B68250F3}" type="slidenum">
              <a:rPr lang="de-DE" smtClean="0"/>
              <a:pPr/>
              <a:t>9</a:t>
            </a:fld>
            <a:endParaRPr lang="de-DE" dirty="0"/>
          </a:p>
        </p:txBody>
      </p:sp>
      <p:sp>
        <p:nvSpPr>
          <p:cNvPr id="7" name="Rechteck 6">
            <a:extLst>
              <a:ext uri="{FF2B5EF4-FFF2-40B4-BE49-F238E27FC236}">
                <a16:creationId xmlns:a16="http://schemas.microsoft.com/office/drawing/2014/main" id="{30AF96B3-20F2-9A40-B2C5-117D96A3835F}"/>
              </a:ext>
            </a:extLst>
          </p:cNvPr>
          <p:cNvSpPr/>
          <p:nvPr/>
        </p:nvSpPr>
        <p:spPr>
          <a:xfrm>
            <a:off x="227012" y="1517752"/>
            <a:ext cx="11709399" cy="4731232"/>
          </a:xfrm>
          <a:prstGeom prst="rect">
            <a:avLst/>
          </a:prstGeom>
        </p:spPr>
        <p:txBody>
          <a:bodyPr wrap="square" lIns="0">
            <a:spAutoFit/>
          </a:bodyPr>
          <a:lstStyle/>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Fahrgeschwindigkeit und Beschleunigungsvorgänge</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Beladung</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Strecke (Steigungen)</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Außentemperatur</a:t>
            </a:r>
          </a:p>
          <a:p>
            <a:pPr marL="285750" indent="-285750">
              <a:lnSpc>
                <a:spcPct val="107000"/>
              </a:lnSpc>
              <a:spcAft>
                <a:spcPts val="600"/>
              </a:spcAft>
              <a:buFont typeface="Symbol" pitchFamily="2" charset="2"/>
              <a:buChar char="-"/>
            </a:pPr>
            <a:r>
              <a:rPr lang="de-DE" sz="3200" dirty="0">
                <a:ea typeface="Calibri" panose="020F0502020204030204" pitchFamily="34" charset="0"/>
                <a:cs typeface="Times New Roman" panose="02020603050405020304" pitchFamily="18" charset="0"/>
              </a:rPr>
              <a:t>Verbraucher (Heizung, Gebläse, Klimaanlage, heizbare Scheiben und Spiegel usw.)</a:t>
            </a:r>
          </a:p>
          <a:p>
            <a:pPr marL="285750" indent="-285750">
              <a:lnSpc>
                <a:spcPct val="107000"/>
              </a:lnSpc>
              <a:spcAft>
                <a:spcPts val="600"/>
              </a:spcAft>
              <a:buFont typeface="Symbol" pitchFamily="2" charset="2"/>
              <a:buChar char="-"/>
            </a:pPr>
            <a:r>
              <a:rPr lang="de-DE" sz="3200" dirty="0"/>
              <a:t>Sinnvolle Nutzung der </a:t>
            </a:r>
            <a:r>
              <a:rPr lang="de-DE" sz="3200" dirty="0" err="1"/>
              <a:t>Rekuperation</a:t>
            </a:r>
            <a:endParaRPr lang="de-DE" sz="3200" dirty="0"/>
          </a:p>
          <a:p>
            <a:pPr>
              <a:lnSpc>
                <a:spcPct val="107000"/>
              </a:lnSpc>
              <a:spcAft>
                <a:spcPts val="600"/>
              </a:spcAft>
            </a:pPr>
            <a:endParaRPr lang="de-DE" sz="3200" dirty="0">
              <a:effectLst/>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id="{06E2AC55-A063-DA44-B267-5A5FCAE7BB90}"/>
              </a:ext>
            </a:extLst>
          </p:cNvPr>
          <p:cNvPicPr>
            <a:picLocks noChangeAspect="1"/>
          </p:cNvPicPr>
          <p:nvPr/>
        </p:nvPicPr>
        <p:blipFill>
          <a:blip r:embed="rId3"/>
          <a:stretch>
            <a:fillRect/>
          </a:stretch>
        </p:blipFill>
        <p:spPr>
          <a:xfrm>
            <a:off x="10772775" y="188913"/>
            <a:ext cx="1155700" cy="1143000"/>
          </a:xfrm>
          <a:prstGeom prst="rect">
            <a:avLst/>
          </a:prstGeom>
        </p:spPr>
      </p:pic>
    </p:spTree>
    <p:extLst>
      <p:ext uri="{BB962C8B-B14F-4D97-AF65-F5344CB8AC3E}">
        <p14:creationId xmlns:p14="http://schemas.microsoft.com/office/powerpoint/2010/main" val="2726841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TYLE" val="CoverPage"/>
</p:tagLst>
</file>

<file path=ppt/tags/tag2.xml><?xml version="1.0" encoding="utf-8"?>
<p:tagLst xmlns:a="http://schemas.openxmlformats.org/drawingml/2006/main" xmlns:r="http://schemas.openxmlformats.org/officeDocument/2006/relationships" xmlns:p="http://schemas.openxmlformats.org/presentationml/2006/main">
  <p:tag name="SLIDESTYLE" val="CoverPage"/>
</p:tagLst>
</file>

<file path=ppt/tags/tag3.xml><?xml version="1.0" encoding="utf-8"?>
<p:tagLst xmlns:a="http://schemas.openxmlformats.org/drawingml/2006/main" xmlns:r="http://schemas.openxmlformats.org/officeDocument/2006/relationships" xmlns:p="http://schemas.openxmlformats.org/presentationml/2006/main">
  <p:tag name="SLIDESTYLE" val="CoverPage"/>
</p:tagLst>
</file>

<file path=ppt/theme/theme1.xml><?xml version="1.0" encoding="utf-8"?>
<a:theme xmlns:a="http://schemas.openxmlformats.org/drawingml/2006/main" name="Default Theme">
  <a:themeElements>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vr_praesentation_foerderung_ministerium.potx" id="{F5EAEDE7-ECC0-49DD-BFA8-8EA44B03CFF0}" vid="{8DF3BC03-7504-4937-8742-87C755ACC08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ppt/theme/themeOverride2.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docProps/app.xml><?xml version="1.0" encoding="utf-8"?>
<Properties xmlns="http://schemas.openxmlformats.org/officeDocument/2006/extended-properties" xmlns:vt="http://schemas.openxmlformats.org/officeDocument/2006/docPropsVTypes">
  <TotalTime>0</TotalTime>
  <Words>1587</Words>
  <Application>Microsoft Macintosh PowerPoint</Application>
  <PresentationFormat>Breitbild</PresentationFormat>
  <Paragraphs>298</Paragraphs>
  <Slides>44</Slides>
  <Notes>24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44</vt:i4>
      </vt:variant>
    </vt:vector>
  </HeadingPairs>
  <TitlesOfParts>
    <vt:vector size="49" baseType="lpstr">
      <vt:lpstr>Arial</vt:lpstr>
      <vt:lpstr>Calibri</vt:lpstr>
      <vt:lpstr>DINOT</vt:lpstr>
      <vt:lpstr>Symbol</vt:lpstr>
      <vt:lpstr>Default Theme</vt:lpstr>
      <vt:lpstr>PowerPoint-Präsentation</vt:lpstr>
      <vt:lpstr>Wege- und Dienstwegeunfälle im Straßenverkehr </vt:lpstr>
      <vt:lpstr>PowerPoint-Präsentation</vt:lpstr>
      <vt:lpstr>Themenauswahl</vt:lpstr>
      <vt:lpstr>Themenauswahl</vt:lpstr>
      <vt:lpstr>PowerPoint-Präsentation</vt:lpstr>
      <vt:lpstr>Elektrisch fahren - verschiedene Konzepte</vt:lpstr>
      <vt:lpstr>Elektrisch fahren – keine Kupplung, kein Getriebe</vt:lpstr>
      <vt:lpstr>Was die Reichweite beeinflusst</vt:lpstr>
      <vt:lpstr>Rekuperation</vt:lpstr>
      <vt:lpstr>Parken an Ladestationen</vt:lpstr>
      <vt:lpstr>Elektrisch fahren – Was also tun?</vt:lpstr>
      <vt:lpstr>Elektrisch fahren – Was also tun?</vt:lpstr>
      <vt:lpstr>Themenauswahl</vt:lpstr>
      <vt:lpstr>PowerPoint-Präsentation</vt:lpstr>
      <vt:lpstr>E-Scooter-Quiz</vt:lpstr>
      <vt:lpstr>E-Scooter-Quiz</vt:lpstr>
      <vt:lpstr>E-Scooter-Quiz</vt:lpstr>
      <vt:lpstr>E-Scooter-Quiz</vt:lpstr>
      <vt:lpstr>E-Scooter im innerbetrieblichen Verkehr</vt:lpstr>
      <vt:lpstr>E-Scooter – Was also tun?</vt:lpstr>
      <vt:lpstr>E-Scooter – Was also tun?</vt:lpstr>
      <vt:lpstr>Themenauswahl</vt:lpstr>
      <vt:lpstr>PowerPoint-Präsentation</vt:lpstr>
      <vt:lpstr>Fahrgemeinschaften bilden – so geht´s</vt:lpstr>
      <vt:lpstr>Versicherungstipps</vt:lpstr>
      <vt:lpstr>Fahrgemeinschaften – Was also tun?</vt:lpstr>
      <vt:lpstr>Fahrgemeinschaften – Was also tun?</vt:lpstr>
      <vt:lpstr>Themenauswahl</vt:lpstr>
      <vt:lpstr>PowerPoint-Präsentation</vt:lpstr>
      <vt:lpstr>Überlassung von Dienstfahrzeugen – Grundlagen</vt:lpstr>
      <vt:lpstr>Überlassung von Dienstfahrzeugen –  Pflichten der Fahrzeugführenden</vt:lpstr>
      <vt:lpstr>Zustandskontrolle, Mängel an Fahrzeugen  </vt:lpstr>
      <vt:lpstr>Abfahrtkontrolle</vt:lpstr>
      <vt:lpstr>Übernahme von Dienstwagen – was also tun?</vt:lpstr>
      <vt:lpstr>Themenauswahl</vt:lpstr>
      <vt:lpstr>PowerPoint-Präsentation</vt:lpstr>
      <vt:lpstr>Park and Ride: Angebote</vt:lpstr>
      <vt:lpstr>Unterstützung durch den Betrieb: Job-Ticket  </vt:lpstr>
      <vt:lpstr>Verunglückte pro 1 Milliarde Personenkilometer</vt:lpstr>
      <vt:lpstr>Ihr neues Dienstfahrzeug?</vt:lpstr>
      <vt:lpstr>Park and Ride – Was also tun?</vt:lpstr>
      <vt:lpstr>www.deinewege.info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Seifert</dc:creator>
  <cp:lastModifiedBy>Microsoft Office User</cp:lastModifiedBy>
  <cp:revision>118</cp:revision>
  <cp:lastPrinted>2020-04-22T08:28:23Z</cp:lastPrinted>
  <dcterms:created xsi:type="dcterms:W3CDTF">2019-04-29T14:00:30Z</dcterms:created>
  <dcterms:modified xsi:type="dcterms:W3CDTF">2020-04-27T08:33:51Z</dcterms:modified>
</cp:coreProperties>
</file>